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8" r:id="rId1"/>
  </p:sldMasterIdLst>
  <p:notesMasterIdLst>
    <p:notesMasterId r:id="rId13"/>
  </p:notesMasterIdLst>
  <p:sldIdLst>
    <p:sldId id="307" r:id="rId2"/>
    <p:sldId id="306" r:id="rId3"/>
    <p:sldId id="314" r:id="rId4"/>
    <p:sldId id="305" r:id="rId5"/>
    <p:sldId id="313" r:id="rId6"/>
    <p:sldId id="315" r:id="rId7"/>
    <p:sldId id="294" r:id="rId8"/>
    <p:sldId id="304" r:id="rId9"/>
    <p:sldId id="309" r:id="rId10"/>
    <p:sldId id="311" r:id="rId11"/>
    <p:sldId id="300" r:id="rId1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070A"/>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51"/>
    <p:restoredTop sz="64139"/>
  </p:normalViewPr>
  <p:slideViewPr>
    <p:cSldViewPr snapToGrid="0" snapToObjects="1">
      <p:cViewPr varScale="1">
        <p:scale>
          <a:sx n="84" d="100"/>
          <a:sy n="84" d="100"/>
        </p:scale>
        <p:origin x="2634" y="60"/>
      </p:cViewPr>
      <p:guideLst/>
    </p:cSldViewPr>
  </p:slideViewPr>
  <p:outlineViewPr>
    <p:cViewPr>
      <p:scale>
        <a:sx n="33" d="100"/>
        <a:sy n="33" d="100"/>
      </p:scale>
      <p:origin x="0" y="-528"/>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0" d="100"/>
          <a:sy n="90" d="100"/>
        </p:scale>
        <p:origin x="263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257709973753299E-2"/>
          <c:y val="3.4375000000000003E-2"/>
          <c:w val="0.84241927950588602"/>
          <c:h val="0.86864616141732298"/>
        </c:manualLayout>
      </c:layout>
      <c:barChart>
        <c:barDir val="col"/>
        <c:grouping val="stacked"/>
        <c:varyColors val="0"/>
        <c:ser>
          <c:idx val="0"/>
          <c:order val="0"/>
          <c:tx>
            <c:strRef>
              <c:f>Sheet1!$B$1</c:f>
              <c:strCache>
                <c:ptCount val="1"/>
                <c:pt idx="0">
                  <c:v>Series 1</c:v>
                </c:pt>
              </c:strCache>
            </c:strRef>
          </c:tx>
          <c:spPr>
            <a:solidFill>
              <a:schemeClr val="accent5"/>
            </a:solidFill>
            <a:ln>
              <a:noFill/>
            </a:ln>
            <a:effectLst/>
          </c:spPr>
          <c:invertIfNegative val="0"/>
          <c:cat>
            <c:strRef>
              <c:f>Sheet1!$A$2:$A$8</c:f>
              <c:strCache>
                <c:ptCount val="7"/>
                <c:pt idx="0">
                  <c:v>Title 1</c:v>
                </c:pt>
                <c:pt idx="1">
                  <c:v>Title 2</c:v>
                </c:pt>
                <c:pt idx="2">
                  <c:v>Title 3</c:v>
                </c:pt>
                <c:pt idx="3">
                  <c:v>Title 4</c:v>
                </c:pt>
                <c:pt idx="4">
                  <c:v>Title 5</c:v>
                </c:pt>
                <c:pt idx="5">
                  <c:v>Title 6</c:v>
                </c:pt>
                <c:pt idx="6">
                  <c:v>Title 7</c:v>
                </c:pt>
              </c:strCache>
            </c:strRef>
          </c:cat>
          <c:val>
            <c:numRef>
              <c:f>Sheet1!$B$2:$B$8</c:f>
              <c:numCache>
                <c:formatCode>General</c:formatCode>
                <c:ptCount val="7"/>
                <c:pt idx="0">
                  <c:v>10</c:v>
                </c:pt>
                <c:pt idx="1">
                  <c:v>80</c:v>
                </c:pt>
                <c:pt idx="2">
                  <c:v>35</c:v>
                </c:pt>
                <c:pt idx="3">
                  <c:v>20</c:v>
                </c:pt>
                <c:pt idx="4">
                  <c:v>8</c:v>
                </c:pt>
                <c:pt idx="5">
                  <c:v>30</c:v>
                </c:pt>
                <c:pt idx="6">
                  <c:v>200</c:v>
                </c:pt>
              </c:numCache>
            </c:numRef>
          </c:val>
          <c:extLst>
            <c:ext xmlns:c16="http://schemas.microsoft.com/office/drawing/2014/chart" uri="{C3380CC4-5D6E-409C-BE32-E72D297353CC}">
              <c16:uniqueId val="{00000000-608B-4767-86D4-D9211440FCBE}"/>
            </c:ext>
          </c:extLst>
        </c:ser>
        <c:ser>
          <c:idx val="1"/>
          <c:order val="1"/>
          <c:tx>
            <c:strRef>
              <c:f>Sheet1!$C$1</c:f>
              <c:strCache>
                <c:ptCount val="1"/>
                <c:pt idx="0">
                  <c:v>Series 2</c:v>
                </c:pt>
              </c:strCache>
            </c:strRef>
          </c:tx>
          <c:spPr>
            <a:solidFill>
              <a:schemeClr val="accent2"/>
            </a:solidFill>
            <a:ln>
              <a:noFill/>
            </a:ln>
            <a:effectLst/>
          </c:spPr>
          <c:invertIfNegative val="0"/>
          <c:dPt>
            <c:idx val="6"/>
            <c:invertIfNegative val="0"/>
            <c:bubble3D val="0"/>
            <c:extLst>
              <c:ext xmlns:c16="http://schemas.microsoft.com/office/drawing/2014/chart" uri="{C3380CC4-5D6E-409C-BE32-E72D297353CC}">
                <c16:uniqueId val="{00000001-608B-4767-86D4-D9211440FCBE}"/>
              </c:ext>
            </c:extLst>
          </c:dPt>
          <c:cat>
            <c:strRef>
              <c:f>Sheet1!$A$2:$A$8</c:f>
              <c:strCache>
                <c:ptCount val="7"/>
                <c:pt idx="0">
                  <c:v>Title 1</c:v>
                </c:pt>
                <c:pt idx="1">
                  <c:v>Title 2</c:v>
                </c:pt>
                <c:pt idx="2">
                  <c:v>Title 3</c:v>
                </c:pt>
                <c:pt idx="3">
                  <c:v>Title 4</c:v>
                </c:pt>
                <c:pt idx="4">
                  <c:v>Title 5</c:v>
                </c:pt>
                <c:pt idx="5">
                  <c:v>Title 6</c:v>
                </c:pt>
                <c:pt idx="6">
                  <c:v>Title 7</c:v>
                </c:pt>
              </c:strCache>
            </c:strRef>
          </c:cat>
          <c:val>
            <c:numRef>
              <c:f>Sheet1!$C$2:$C$8</c:f>
              <c:numCache>
                <c:formatCode>General</c:formatCode>
                <c:ptCount val="7"/>
                <c:pt idx="6">
                  <c:v>250</c:v>
                </c:pt>
              </c:numCache>
            </c:numRef>
          </c:val>
          <c:extLst>
            <c:ext xmlns:c16="http://schemas.microsoft.com/office/drawing/2014/chart" uri="{C3380CC4-5D6E-409C-BE32-E72D297353CC}">
              <c16:uniqueId val="{00000002-608B-4767-86D4-D9211440FCBE}"/>
            </c:ext>
          </c:extLst>
        </c:ser>
        <c:dLbls>
          <c:showLegendKey val="0"/>
          <c:showVal val="0"/>
          <c:showCatName val="0"/>
          <c:showSerName val="0"/>
          <c:showPercent val="0"/>
          <c:showBubbleSize val="0"/>
        </c:dLbls>
        <c:gapWidth val="150"/>
        <c:overlap val="100"/>
        <c:axId val="-590574944"/>
        <c:axId val="-567217392"/>
      </c:barChart>
      <c:catAx>
        <c:axId val="-59057494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94070A"/>
                </a:solidFill>
                <a:latin typeface="MedMen" charset="0"/>
                <a:ea typeface="MedMen" charset="0"/>
                <a:cs typeface="MedMen" charset="0"/>
              </a:defRPr>
            </a:pPr>
            <a:endParaRPr lang="en-US"/>
          </a:p>
        </c:txPr>
        <c:crossAx val="-567217392"/>
        <c:crosses val="autoZero"/>
        <c:auto val="1"/>
        <c:lblAlgn val="ctr"/>
        <c:lblOffset val="100"/>
        <c:noMultiLvlLbl val="0"/>
      </c:catAx>
      <c:valAx>
        <c:axId val="-567217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94070A"/>
                </a:solidFill>
                <a:latin typeface="MedMen" charset="0"/>
                <a:ea typeface="MedMen" charset="0"/>
                <a:cs typeface="MedMen" charset="0"/>
              </a:defRPr>
            </a:pPr>
            <a:endParaRPr lang="en-US"/>
          </a:p>
        </c:txPr>
        <c:crossAx val="-59057494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accent5"/>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093847601939804E-2"/>
          <c:y val="5.5557197339487698E-2"/>
          <c:w val="0.81312181653734505"/>
          <c:h val="0.84052116141732303"/>
        </c:manualLayout>
      </c:layout>
      <c:barChart>
        <c:barDir val="bar"/>
        <c:grouping val="clustered"/>
        <c:varyColors val="0"/>
        <c:ser>
          <c:idx val="0"/>
          <c:order val="0"/>
          <c:tx>
            <c:strRef>
              <c:f>Sheet1!$B$1</c:f>
              <c:strCache>
                <c:ptCount val="1"/>
                <c:pt idx="0">
                  <c:v>Series 1</c:v>
                </c:pt>
              </c:strCache>
            </c:strRef>
          </c:tx>
          <c:spPr>
            <a:solidFill>
              <a:schemeClr val="accent5"/>
            </a:solidFill>
            <a:ln>
              <a:noFill/>
            </a:ln>
            <a:effectLst/>
          </c:spPr>
          <c:invertIfNegative val="0"/>
          <c:cat>
            <c:strRef>
              <c:f>Sheet1!$A$2:$A$7</c:f>
              <c:strCache>
                <c:ptCount val="6"/>
                <c:pt idx="0">
                  <c:v>Title 6</c:v>
                </c:pt>
                <c:pt idx="1">
                  <c:v>Title 5</c:v>
                </c:pt>
                <c:pt idx="2">
                  <c:v>Title 4</c:v>
                </c:pt>
                <c:pt idx="3">
                  <c:v>Title 3</c:v>
                </c:pt>
                <c:pt idx="4">
                  <c:v>Title 2</c:v>
                </c:pt>
                <c:pt idx="5">
                  <c:v>Title 1</c:v>
                </c:pt>
              </c:strCache>
            </c:strRef>
          </c:cat>
          <c:val>
            <c:numRef>
              <c:f>Sheet1!$B$2:$B$7</c:f>
              <c:numCache>
                <c:formatCode>0.0%</c:formatCode>
                <c:ptCount val="6"/>
                <c:pt idx="0">
                  <c:v>0.08</c:v>
                </c:pt>
                <c:pt idx="1">
                  <c:v>0.11700000000000001</c:v>
                </c:pt>
                <c:pt idx="2">
                  <c:v>0.222</c:v>
                </c:pt>
                <c:pt idx="3">
                  <c:v>0.24</c:v>
                </c:pt>
                <c:pt idx="4">
                  <c:v>0.39600000000000002</c:v>
                </c:pt>
                <c:pt idx="5">
                  <c:v>0.26200000000000001</c:v>
                </c:pt>
              </c:numCache>
            </c:numRef>
          </c:val>
          <c:extLst>
            <c:ext xmlns:c16="http://schemas.microsoft.com/office/drawing/2014/chart" uri="{C3380CC4-5D6E-409C-BE32-E72D297353CC}">
              <c16:uniqueId val="{00000000-497F-4898-9767-12896716A1BB}"/>
            </c:ext>
          </c:extLst>
        </c:ser>
        <c:ser>
          <c:idx val="1"/>
          <c:order val="1"/>
          <c:tx>
            <c:strRef>
              <c:f>Sheet1!$C$1</c:f>
              <c:strCache>
                <c:ptCount val="1"/>
                <c:pt idx="0">
                  <c:v>Series 2</c:v>
                </c:pt>
              </c:strCache>
            </c:strRef>
          </c:tx>
          <c:spPr>
            <a:solidFill>
              <a:schemeClr val="accent2"/>
            </a:solidFill>
            <a:ln>
              <a:noFill/>
            </a:ln>
            <a:effectLst/>
          </c:spPr>
          <c:invertIfNegative val="0"/>
          <c:dPt>
            <c:idx val="6"/>
            <c:invertIfNegative val="0"/>
            <c:bubble3D val="0"/>
            <c:extLst>
              <c:ext xmlns:c16="http://schemas.microsoft.com/office/drawing/2014/chart" uri="{C3380CC4-5D6E-409C-BE32-E72D297353CC}">
                <c16:uniqueId val="{00000001-497F-4898-9767-12896716A1BB}"/>
              </c:ext>
            </c:extLst>
          </c:dPt>
          <c:cat>
            <c:strRef>
              <c:f>Sheet1!$A$2:$A$7</c:f>
              <c:strCache>
                <c:ptCount val="6"/>
                <c:pt idx="0">
                  <c:v>Title 6</c:v>
                </c:pt>
                <c:pt idx="1">
                  <c:v>Title 5</c:v>
                </c:pt>
                <c:pt idx="2">
                  <c:v>Title 4</c:v>
                </c:pt>
                <c:pt idx="3">
                  <c:v>Title 3</c:v>
                </c:pt>
                <c:pt idx="4">
                  <c:v>Title 2</c:v>
                </c:pt>
                <c:pt idx="5">
                  <c:v>Title 1</c:v>
                </c:pt>
              </c:strCache>
            </c:strRef>
          </c:cat>
          <c:val>
            <c:numRef>
              <c:f>Sheet1!$C$2:$C$7</c:f>
              <c:numCache>
                <c:formatCode>General</c:formatCode>
                <c:ptCount val="6"/>
              </c:numCache>
            </c:numRef>
          </c:val>
          <c:extLst>
            <c:ext xmlns:c16="http://schemas.microsoft.com/office/drawing/2014/chart" uri="{C3380CC4-5D6E-409C-BE32-E72D297353CC}">
              <c16:uniqueId val="{00000002-497F-4898-9767-12896716A1BB}"/>
            </c:ext>
          </c:extLst>
        </c:ser>
        <c:dLbls>
          <c:showLegendKey val="0"/>
          <c:showVal val="0"/>
          <c:showCatName val="0"/>
          <c:showSerName val="0"/>
          <c:showPercent val="0"/>
          <c:showBubbleSize val="0"/>
        </c:dLbls>
        <c:gapWidth val="182"/>
        <c:axId val="-589428336"/>
        <c:axId val="-590302160"/>
      </c:barChart>
      <c:catAx>
        <c:axId val="-589428336"/>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94070A"/>
                </a:solidFill>
                <a:latin typeface="MedMen" charset="0"/>
                <a:ea typeface="MedMen" charset="0"/>
                <a:cs typeface="MedMen" charset="0"/>
              </a:defRPr>
            </a:pPr>
            <a:endParaRPr lang="en-US"/>
          </a:p>
        </c:txPr>
        <c:crossAx val="-590302160"/>
        <c:crosses val="autoZero"/>
        <c:auto val="1"/>
        <c:lblAlgn val="ctr"/>
        <c:lblOffset val="100"/>
        <c:noMultiLvlLbl val="0"/>
      </c:catAx>
      <c:valAx>
        <c:axId val="-590302160"/>
        <c:scaling>
          <c:orientation val="minMax"/>
          <c:max val="0.5"/>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Helvetica Neue Light" charset="0"/>
                <a:ea typeface="Helvetica Neue Light" charset="0"/>
                <a:cs typeface="Helvetica Neue Light" charset="0"/>
              </a:defRPr>
            </a:pPr>
            <a:endParaRPr lang="en-US"/>
          </a:p>
        </c:txPr>
        <c:crossAx val="-589428336"/>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729857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Kathy Dickson (might introduce her self as our lawyer since she is known) </a:t>
            </a:r>
          </a:p>
          <a:p>
            <a:endParaRPr lang="en-US" dirty="0"/>
          </a:p>
          <a:p>
            <a:r>
              <a:rPr lang="en-US" b="1" dirty="0"/>
              <a:t>Landon </a:t>
            </a:r>
          </a:p>
          <a:p>
            <a:endParaRPr lang="en-US" b="1" dirty="0"/>
          </a:p>
          <a:p>
            <a:r>
              <a:rPr lang="en-US" b="0" dirty="0"/>
              <a:t>Hi, my name is Landon Dais and I am Government Affairs Manager for </a:t>
            </a:r>
            <a:r>
              <a:rPr lang="en-US" b="0" dirty="0" err="1"/>
              <a:t>MedMen</a:t>
            </a:r>
            <a:r>
              <a:rPr lang="en-US" b="0" dirty="0"/>
              <a:t>. I’m responsible for managing our outreach and relationships with government entities, trade associations and communities in New York. Prior to coming to </a:t>
            </a:r>
            <a:r>
              <a:rPr lang="en-US" b="0" dirty="0" err="1"/>
              <a:t>MedMen</a:t>
            </a:r>
            <a:r>
              <a:rPr lang="en-US" b="0" dirty="0"/>
              <a:t> I was an attorney at the primer Long Island Law Firm </a:t>
            </a:r>
            <a:r>
              <a:rPr lang="en-US" b="0" dirty="0" err="1"/>
              <a:t>Forchelli</a:t>
            </a:r>
            <a:r>
              <a:rPr lang="en-US" b="0" dirty="0"/>
              <a:t>, Deegan and </a:t>
            </a:r>
            <a:r>
              <a:rPr lang="en-US" b="0" dirty="0" err="1"/>
              <a:t>Terrana</a:t>
            </a:r>
            <a:r>
              <a:rPr lang="en-US" b="0" dirty="0"/>
              <a:t>, and was the Political Director MPP. I have over 15 years of community affairs, political affairs, legal and real estate experience. I am a graduate of Morehouse College, Columbia University MSRED program, and Hofstra Law School. My father was raised in Hempstead NY, and my mother is a graduate of Hofstra Law School. I have deep roots in Long Island. </a:t>
            </a:r>
          </a:p>
          <a:p>
            <a:endParaRPr lang="en-US" b="0" dirty="0"/>
          </a:p>
          <a:p>
            <a:r>
              <a:rPr lang="en-US" b="0" dirty="0"/>
              <a:t> </a:t>
            </a:r>
          </a:p>
          <a:p>
            <a:endParaRPr lang="en-US" b="0" dirty="0"/>
          </a:p>
          <a:p>
            <a:r>
              <a:rPr lang="en-US" dirty="0"/>
              <a:t>Here is our senior team that will be leading our Boston operations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t>Rob Esparza, Security </a:t>
            </a:r>
            <a:r>
              <a:rPr lang="en-US" b="1" dirty="0" err="1"/>
              <a:t>Liason</a:t>
            </a:r>
            <a:r>
              <a:rPr lang="en-US" b="1"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t>Dr. Gagandeep Puar PharmD – North Hempstead Pharmacists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954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&lt;&lt;These are from Boston?&gt;&gt;</a:t>
            </a:r>
          </a:p>
          <a:p>
            <a:r>
              <a:rPr lang="en-US" b="1" dirty="0"/>
              <a:t>Landon </a:t>
            </a:r>
          </a:p>
          <a:p>
            <a:endParaRPr lang="en-US" dirty="0"/>
          </a:p>
          <a:p>
            <a:endParaRPr lang="en-US" sz="1200" b="0" i="0" u="none" strike="noStrike" kern="1200" cap="none" dirty="0">
              <a:solidFill>
                <a:schemeClr val="dk1"/>
              </a:solidFill>
              <a:effectLst/>
              <a:latin typeface="Calibri"/>
              <a:cs typeface="Calibri"/>
              <a:sym typeface="Calibri"/>
            </a:endParaRPr>
          </a:p>
          <a:p>
            <a:r>
              <a:rPr lang="en-US" sz="1200" b="0" i="0" u="none" strike="noStrike" kern="1200" cap="none" dirty="0">
                <a:solidFill>
                  <a:schemeClr val="dk1"/>
                </a:solidFill>
                <a:effectLst/>
                <a:latin typeface="Calibri"/>
                <a:cs typeface="Calibri"/>
                <a:sym typeface="Calibri"/>
              </a:rPr>
              <a:t>In these renderings you can see that we would create:</a:t>
            </a:r>
          </a:p>
          <a:p>
            <a:pPr marL="171450" indent="-171450">
              <a:buFontTx/>
              <a:buChar char="-"/>
            </a:pPr>
            <a:r>
              <a:rPr lang="en-US" sz="1200" b="0" i="0" u="none" strike="noStrike" kern="1200" cap="none" dirty="0">
                <a:solidFill>
                  <a:schemeClr val="dk1"/>
                </a:solidFill>
                <a:effectLst/>
                <a:latin typeface="Calibri"/>
                <a:cs typeface="Calibri"/>
                <a:sym typeface="Calibri"/>
              </a:rPr>
              <a:t>An open floor plan, that is sleek and modern with a well-designed aesthetic</a:t>
            </a:r>
          </a:p>
          <a:p>
            <a:pPr marL="171450" indent="-171450">
              <a:buFontTx/>
              <a:buChar char="-"/>
            </a:pPr>
            <a:r>
              <a:rPr lang="en-US" sz="1200" b="0" i="0" u="none" strike="noStrike" kern="1200" cap="none" dirty="0">
                <a:solidFill>
                  <a:schemeClr val="dk1"/>
                </a:solidFill>
                <a:effectLst/>
                <a:latin typeface="Calibri"/>
                <a:cs typeface="Calibri"/>
                <a:sym typeface="Calibri"/>
              </a:rPr>
              <a:t>We use three different types of wood to create a warm and welcoming feeling</a:t>
            </a:r>
          </a:p>
          <a:p>
            <a:pPr marL="171450" indent="-171450">
              <a:buFontTx/>
              <a:buChar char="-"/>
            </a:pPr>
            <a:r>
              <a:rPr lang="en-US" sz="1200" b="0" i="0" u="none" strike="noStrike" kern="1200" cap="none" dirty="0" err="1">
                <a:solidFill>
                  <a:schemeClr val="dk1"/>
                </a:solidFill>
                <a:effectLst/>
                <a:latin typeface="Calibri"/>
                <a:cs typeface="Calibri"/>
                <a:sym typeface="Calibri"/>
              </a:rPr>
              <a:t>MedMen</a:t>
            </a:r>
            <a:r>
              <a:rPr lang="en-US" sz="1200" b="0" i="0" u="none" strike="noStrike" kern="1200" cap="none" dirty="0">
                <a:solidFill>
                  <a:schemeClr val="dk1"/>
                </a:solidFill>
                <a:effectLst/>
                <a:latin typeface="Calibri"/>
                <a:cs typeface="Calibri"/>
                <a:sym typeface="Calibri"/>
              </a:rPr>
              <a:t> is an ultra luxury Medical Marijuana company often compared to Apple or Barney’s of Medical Marijuana </a:t>
            </a:r>
            <a:endParaRPr lang="en-US" b="1"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1622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Tough Questions</a:t>
            </a:r>
          </a:p>
          <a:p>
            <a:pPr marL="171450" indent="-171450">
              <a:buFontTx/>
              <a:buChar char="-"/>
            </a:pPr>
            <a:r>
              <a:rPr lang="en-US" dirty="0"/>
              <a:t>Lead with our experience and then talk about studies</a:t>
            </a:r>
          </a:p>
          <a:p>
            <a:pPr marL="171450" indent="-171450">
              <a:buFontTx/>
              <a:buChar char="-"/>
            </a:pPr>
            <a:r>
              <a:rPr lang="en-US" dirty="0"/>
              <a:t>Property Value decreases: Two studies, in University of Mississippi and WI, shows communities that allow for cannabis have seen 3-4% increase in property values. As we have seen in the other neighborhoods operate, such as Beverly Hills, Manhattan, Las Vegas where we are successful, development has happened around them. </a:t>
            </a:r>
          </a:p>
          <a:p>
            <a:pPr marL="171450" indent="-171450">
              <a:buFontTx/>
              <a:buChar char="-"/>
            </a:pPr>
            <a:r>
              <a:rPr lang="en-US" dirty="0"/>
              <a:t>Crime: Community becomes safer when a well-secure dispensary is operational in a community with our 24-hour video surveillance. RAND study from May 2018 found this, LMU from October 2017, University of Bologna from January 2017</a:t>
            </a:r>
          </a:p>
          <a:p>
            <a:pPr marL="171450" indent="-171450">
              <a:buFontTx/>
              <a:buChar char="-"/>
            </a:pPr>
            <a:r>
              <a:rPr lang="en-US" dirty="0"/>
              <a:t>Loitering: </a:t>
            </a:r>
          </a:p>
          <a:p>
            <a:pPr marL="171450" indent="-171450">
              <a:buFontTx/>
              <a:buChar char="-"/>
            </a:pPr>
            <a:r>
              <a:rPr lang="en-US" dirty="0"/>
              <a:t>Adult Use: We plan to support the legalization of Adult—use because it is the right thing to do. The prohibition of Marijuana has caused a greater harm than the prohibition has reduced. Adult-use legalization will lead to safer streets, creates a better public health policy, protects police officers, creates 100s of millions of dollars in tax revenue which in turn will lower municipalities tax liabilities, reduce opioid abuse  and is a social justice issue.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3182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b="1" i="0" u="none" strike="noStrike" kern="1200" cap="none" dirty="0">
                <a:solidFill>
                  <a:schemeClr val="dk1"/>
                </a:solidFill>
                <a:effectLst/>
                <a:latin typeface="Calibri"/>
                <a:ea typeface="Calibri"/>
                <a:cs typeface="Calibri"/>
                <a:sym typeface="Calibri"/>
              </a:rPr>
              <a:t>Landon </a:t>
            </a:r>
          </a:p>
          <a:p>
            <a:pPr lvl="0"/>
            <a:endParaRPr lang="en-US" sz="1200" b="0" i="0" u="none" strike="noStrike" kern="1200" cap="none" dirty="0">
              <a:solidFill>
                <a:schemeClr val="dk1"/>
              </a:solidFill>
              <a:effectLst/>
              <a:latin typeface="Calibri"/>
              <a:ea typeface="Calibri"/>
              <a:cs typeface="Calibri"/>
              <a:sym typeface="Calibri"/>
            </a:endParaRPr>
          </a:p>
          <a:p>
            <a:pPr lvl="0"/>
            <a:r>
              <a:rPr lang="en-US" sz="1200" b="0" i="0" u="none" strike="noStrike" kern="1200" cap="none" dirty="0">
                <a:solidFill>
                  <a:schemeClr val="dk1"/>
                </a:solidFill>
                <a:effectLst/>
                <a:latin typeface="Calibri"/>
                <a:ea typeface="Calibri"/>
                <a:cs typeface="Calibri"/>
                <a:sym typeface="Calibri"/>
              </a:rPr>
              <a:t>We are the nation’s leader in legal cannabis operation and investments.</a:t>
            </a:r>
            <a:endParaRPr lang="en-US" sz="1800" b="0" i="0" u="none" strike="noStrike" kern="1200" cap="none" dirty="0">
              <a:solidFill>
                <a:schemeClr val="dk1"/>
              </a:solidFill>
              <a:effectLst/>
              <a:latin typeface="Calibri"/>
              <a:ea typeface="Calibri"/>
              <a:cs typeface="Calibri"/>
              <a:sym typeface="Calibri"/>
            </a:endParaRPr>
          </a:p>
          <a:p>
            <a:pPr lvl="0"/>
            <a:r>
              <a:rPr lang="en-US" sz="1200" b="0" i="0" u="none" strike="noStrike" kern="1200" cap="none" dirty="0">
                <a:solidFill>
                  <a:schemeClr val="dk1"/>
                </a:solidFill>
                <a:effectLst/>
                <a:latin typeface="Calibri"/>
                <a:ea typeface="Calibri"/>
                <a:cs typeface="Calibri"/>
                <a:sym typeface="Calibri"/>
              </a:rPr>
              <a:t>We</a:t>
            </a:r>
            <a:r>
              <a:rPr lang="en-US" sz="1200" b="0" i="0" u="none" strike="noStrike" kern="1200" cap="none" baseline="0" dirty="0">
                <a:solidFill>
                  <a:schemeClr val="dk1"/>
                </a:solidFill>
                <a:effectLst/>
                <a:latin typeface="Calibri"/>
                <a:ea typeface="Calibri"/>
                <a:cs typeface="Calibri"/>
                <a:sym typeface="Calibri"/>
              </a:rPr>
              <a:t> operate 19 facilities in CA, NV, NY, FL and Canada</a:t>
            </a:r>
            <a:endParaRPr lang="en-US" sz="1800" b="0" i="0" u="none" strike="noStrike" kern="1200" cap="none" dirty="0">
              <a:solidFill>
                <a:schemeClr val="dk1"/>
              </a:solidFill>
              <a:effectLst/>
              <a:latin typeface="Calibri"/>
              <a:ea typeface="Calibri"/>
              <a:cs typeface="Calibri"/>
              <a:sym typeface="Calibri"/>
            </a:endParaRPr>
          </a:p>
          <a:p>
            <a:pPr lvl="0"/>
            <a:r>
              <a:rPr lang="en-US" sz="1200" b="0" i="0" u="none" strike="noStrike" kern="1200" cap="none" dirty="0">
                <a:solidFill>
                  <a:schemeClr val="dk1"/>
                </a:solidFill>
                <a:effectLst/>
                <a:latin typeface="Calibri"/>
                <a:ea typeface="Calibri"/>
                <a:cs typeface="Calibri"/>
                <a:sym typeface="Calibri"/>
              </a:rPr>
              <a:t>We employ over 950 people across the country, about 20 employees at each retail location.</a:t>
            </a:r>
            <a:endParaRPr lang="en-US" sz="1800" b="0" i="0" u="none" strike="noStrike" kern="1200" cap="none" dirty="0">
              <a:solidFill>
                <a:schemeClr val="dk1"/>
              </a:solidFill>
              <a:effectLst/>
              <a:latin typeface="Calibri"/>
              <a:ea typeface="Calibri"/>
              <a:cs typeface="Calibri"/>
              <a:sym typeface="Calibri"/>
            </a:endParaRPr>
          </a:p>
          <a:p>
            <a:pPr lvl="1"/>
            <a:r>
              <a:rPr lang="en-US" sz="1200" b="0" i="0" u="none" strike="noStrike" kern="1200" cap="none" dirty="0">
                <a:solidFill>
                  <a:schemeClr val="dk1"/>
                </a:solidFill>
                <a:effectLst/>
                <a:latin typeface="Calibri"/>
                <a:ea typeface="Calibri"/>
                <a:cs typeface="Calibri"/>
                <a:sym typeface="Calibri"/>
              </a:rPr>
              <a:t>We only operate in well-regulated, transparent markets where patients and customers feel safe and secure.</a:t>
            </a:r>
            <a:endParaRPr lang="en-US" sz="1800" b="0" i="0" u="none" strike="noStrike" kern="1200" cap="none" dirty="0">
              <a:solidFill>
                <a:schemeClr val="dk1"/>
              </a:solidFill>
              <a:effectLst/>
              <a:latin typeface="Calibri"/>
              <a:ea typeface="Calibri"/>
              <a:cs typeface="Calibri"/>
              <a:sym typeface="Calibri"/>
            </a:endParaRPr>
          </a:p>
          <a:p>
            <a:pPr lvl="1"/>
            <a:r>
              <a:rPr lang="en-US" sz="1200" b="0" i="0" u="none" strike="noStrike" kern="1200" cap="none" dirty="0">
                <a:solidFill>
                  <a:schemeClr val="dk1"/>
                </a:solidFill>
                <a:effectLst/>
                <a:latin typeface="Calibri"/>
                <a:ea typeface="Calibri"/>
                <a:cs typeface="Calibri"/>
                <a:sym typeface="Calibri"/>
              </a:rPr>
              <a:t>We focus on compliance, and bring institutional best practices from analogous industries into the marijuana space.</a:t>
            </a:r>
          </a:p>
          <a:p>
            <a:pPr lvl="1"/>
            <a:r>
              <a:rPr lang="en-US" sz="1200" b="0" i="0" u="none" strike="noStrike" kern="1200" cap="none" dirty="0">
                <a:solidFill>
                  <a:schemeClr val="dk1"/>
                </a:solidFill>
                <a:effectLst/>
                <a:latin typeface="Calibri"/>
                <a:ea typeface="Calibri"/>
                <a:cs typeface="Calibri"/>
                <a:sym typeface="Calibri"/>
              </a:rPr>
              <a:t>This is not our first rodeo, we are experienced operators and have a tried</a:t>
            </a:r>
            <a:r>
              <a:rPr lang="en-US" sz="1200" b="0" i="0" u="none" strike="noStrike" kern="1200" cap="none" baseline="0" dirty="0">
                <a:solidFill>
                  <a:schemeClr val="dk1"/>
                </a:solidFill>
                <a:effectLst/>
                <a:latin typeface="Calibri"/>
                <a:ea typeface="Calibri"/>
                <a:cs typeface="Calibri"/>
                <a:sym typeface="Calibri"/>
              </a:rPr>
              <a:t> and tested retail model that we bring to any market where we operate.</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558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Landon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Introduction (position, education and purpose of meeting) </a:t>
            </a:r>
          </a:p>
          <a:p>
            <a:pPr marL="171450" indent="-171450">
              <a:buFont typeface="Arial" panose="020B0604020202020204" pitchFamily="34" charset="0"/>
              <a:buChar char="•"/>
            </a:pPr>
            <a:r>
              <a:rPr lang="en-US" dirty="0"/>
              <a:t>Currently, we are already located in North Hempstead. However, we are simply seeking to re-locate our current facility to Manhasset. </a:t>
            </a:r>
          </a:p>
          <a:p>
            <a:pPr marL="171450" indent="-171450">
              <a:buFont typeface="Arial" panose="020B0604020202020204" pitchFamily="34" charset="0"/>
              <a:buChar char="•"/>
            </a:pPr>
            <a:r>
              <a:rPr lang="en-US" dirty="0"/>
              <a:t>We were particularly drawn to to Manhasset because we want to better serve the majority of our current clients. Currently 62% of our current clients are in Manhasset and Great Neck, and 73% of our clients are from the North Shore. </a:t>
            </a:r>
          </a:p>
          <a:p>
            <a:pPr marL="628650" lvl="1" indent="-171450">
              <a:buFont typeface="Arial" panose="020B0604020202020204" pitchFamily="34" charset="0"/>
              <a:buChar char="•"/>
            </a:pPr>
            <a:r>
              <a:rPr lang="en-US" dirty="0"/>
              <a:t>Our average customer is from the North Shore and is over the age of 50</a:t>
            </a:r>
          </a:p>
          <a:p>
            <a:pPr marL="628650" lvl="1" indent="-171450">
              <a:buFont typeface="Arial" panose="020B0604020202020204" pitchFamily="34" charset="0"/>
              <a:buChar char="•"/>
            </a:pPr>
            <a:r>
              <a:rPr lang="en-US" dirty="0"/>
              <a:t>Cancer is the top qualifying condition for our clients. As you know Manhasset is within in a cancer cluster. </a:t>
            </a:r>
          </a:p>
          <a:p>
            <a:pPr marL="628650" lvl="1" indent="-171450">
              <a:buFont typeface="Arial" panose="020B0604020202020204" pitchFamily="34" charset="0"/>
              <a:buChar char="•"/>
            </a:pPr>
            <a:r>
              <a:rPr lang="en-US" dirty="0"/>
              <a:t>On average we serve 50 patients a day </a:t>
            </a:r>
          </a:p>
          <a:p>
            <a:pPr marL="171450" indent="-171450">
              <a:buFont typeface="Arial" panose="020B0604020202020204" pitchFamily="34" charset="0"/>
              <a:buChar char="•"/>
            </a:pPr>
            <a:r>
              <a:rPr lang="en-US" dirty="0" err="1"/>
              <a:t>MedMen</a:t>
            </a:r>
            <a:r>
              <a:rPr lang="en-US" dirty="0"/>
              <a:t> wants to be a part of the North Shore for its unique, and dynamic culture which seeks high quality stores and committed community partners        </a:t>
            </a:r>
          </a:p>
          <a:p>
            <a:pPr marL="171450" indent="-171450">
              <a:buFont typeface="Arial" panose="020B0604020202020204" pitchFamily="34" charset="0"/>
              <a:buChar char="•"/>
            </a:pPr>
            <a:r>
              <a:rPr lang="en-US" dirty="0"/>
              <a:t>The proximity to medical research, quality medical care, and research institutions is aligned with our vision to destigmatize marijuana and improve access to  Medical Marijuana </a:t>
            </a:r>
          </a:p>
          <a:p>
            <a:pPr marL="171450" indent="-171450">
              <a:buFont typeface="Arial" panose="020B0604020202020204" pitchFamily="34" charset="0"/>
              <a:buChar char="•"/>
            </a:pPr>
            <a:r>
              <a:rPr lang="en-US" dirty="0"/>
              <a:t>We are also excited to partner with the Manhasset Civic Association </a:t>
            </a:r>
          </a:p>
          <a:p>
            <a:pPr marL="628650" lvl="1" indent="-171450">
              <a:buFont typeface="Arial" panose="020B0604020202020204" pitchFamily="34" charset="0"/>
              <a:buChar char="•"/>
            </a:pPr>
            <a:r>
              <a:rPr lang="en-US" dirty="0"/>
              <a:t> </a:t>
            </a:r>
            <a:r>
              <a:rPr lang="en-US" dirty="0" err="1"/>
              <a:t>MedMen</a:t>
            </a:r>
            <a:r>
              <a:rPr lang="en-US" dirty="0"/>
              <a:t> is committed to blend in with the characteristics of the neighborhood </a:t>
            </a:r>
          </a:p>
          <a:p>
            <a:pPr marL="628650" lvl="1" indent="-171450">
              <a:buFont typeface="Arial" panose="020B0604020202020204" pitchFamily="34" charset="0"/>
              <a:buChar char="•"/>
            </a:pPr>
            <a:r>
              <a:rPr lang="en-US" dirty="0" err="1"/>
              <a:t>MedMen</a:t>
            </a:r>
            <a:r>
              <a:rPr lang="en-US" dirty="0"/>
              <a:t> is a value add to the community that will attract the right people to the area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7474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Rob Esparza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sz="1200" b="0" i="0" u="none" strike="noStrike" kern="1200" cap="none" dirty="0">
                <a:solidFill>
                  <a:schemeClr val="dk1"/>
                </a:solidFill>
                <a:effectLst/>
                <a:latin typeface="Calibri"/>
                <a:ea typeface="Calibri"/>
                <a:cs typeface="Calibri"/>
                <a:sym typeface="Calibri"/>
              </a:rPr>
              <a:t>I am the Law Enforcement Senior Manager at </a:t>
            </a:r>
            <a:r>
              <a:rPr lang="en-US" sz="1200" b="0" i="0" u="none" strike="noStrike" kern="1200" cap="none" dirty="0" err="1">
                <a:solidFill>
                  <a:schemeClr val="dk1"/>
                </a:solidFill>
                <a:effectLst/>
                <a:latin typeface="Calibri"/>
                <a:ea typeface="Calibri"/>
                <a:cs typeface="Calibri"/>
                <a:sym typeface="Calibri"/>
              </a:rPr>
              <a:t>MedMen</a:t>
            </a:r>
            <a:r>
              <a:rPr lang="en-US" sz="1200" b="0" i="0" u="none" strike="noStrike" kern="1200" cap="none" dirty="0">
                <a:solidFill>
                  <a:schemeClr val="dk1"/>
                </a:solidFill>
                <a:effectLst/>
                <a:latin typeface="Calibri"/>
                <a:ea typeface="Calibri"/>
                <a:cs typeface="Calibri"/>
                <a:sym typeface="Calibri"/>
              </a:rPr>
              <a:t>. As a Community Outreach Coordinator, Rob is responsible for developing, managing and training Domestic and International Law Enforcement professionals regarding </a:t>
            </a:r>
            <a:r>
              <a:rPr lang="en-US" sz="1200" b="0" i="0" u="none" strike="noStrike" kern="1200" cap="none" dirty="0" err="1">
                <a:solidFill>
                  <a:schemeClr val="dk1"/>
                </a:solidFill>
                <a:effectLst/>
                <a:latin typeface="Calibri"/>
                <a:ea typeface="Calibri"/>
                <a:cs typeface="Calibri"/>
                <a:sym typeface="Calibri"/>
              </a:rPr>
              <a:t>MedMen’s</a:t>
            </a:r>
            <a:r>
              <a:rPr lang="en-US" sz="1200" b="0" i="0" u="none" strike="noStrike" kern="1200" cap="none" dirty="0">
                <a:solidFill>
                  <a:schemeClr val="dk1"/>
                </a:solidFill>
                <a:effectLst/>
                <a:latin typeface="Calibri"/>
                <a:ea typeface="Calibri"/>
                <a:cs typeface="Calibri"/>
                <a:sym typeface="Calibri"/>
              </a:rPr>
              <a:t> unique products and processes.</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I am a retired member of the Los Angeles Police Department (LAPD), where he received the Police Medal for Bravery. I have 32 years of corporate security experience and expertise to the </a:t>
            </a:r>
            <a:r>
              <a:rPr lang="en-US" sz="1200" b="0" i="0" u="none" strike="noStrike" kern="1200" cap="none" dirty="0" err="1">
                <a:solidFill>
                  <a:schemeClr val="dk1"/>
                </a:solidFill>
                <a:effectLst/>
                <a:latin typeface="Calibri"/>
                <a:ea typeface="Calibri"/>
                <a:cs typeface="Calibri"/>
                <a:sym typeface="Calibri"/>
              </a:rPr>
              <a:t>MedMen</a:t>
            </a:r>
            <a:r>
              <a:rPr lang="en-US" sz="1200" b="0" i="0" u="none" strike="noStrike" kern="1200" cap="none" dirty="0">
                <a:solidFill>
                  <a:schemeClr val="dk1"/>
                </a:solidFill>
                <a:effectLst/>
                <a:latin typeface="Calibri"/>
                <a:ea typeface="Calibri"/>
                <a:cs typeface="Calibri"/>
                <a:sym typeface="Calibri"/>
              </a:rPr>
              <a:t> Global Security team.  My experience includes investigations, physical security, and risk and threat assessments for Apple Inc., Sony Pictures Entertainment, and 21st Century Fox. I am a valued advisor on the board of the Nevada Impaired Driving Prevention Task Force, the first and only partnership between a task force of this scope and a cannabis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Given my experience, I understand community policing and best practices, and I use that approach when building our security plans and partnerships in all of the communities where </a:t>
            </a:r>
            <a:r>
              <a:rPr lang="en-US" sz="1200" b="0" i="0" u="none" strike="noStrike" kern="1200" cap="none" dirty="0" err="1">
                <a:solidFill>
                  <a:schemeClr val="dk1"/>
                </a:solidFill>
                <a:effectLst/>
                <a:latin typeface="Calibri"/>
                <a:ea typeface="Calibri"/>
                <a:cs typeface="Calibri"/>
                <a:sym typeface="Calibri"/>
              </a:rPr>
              <a:t>MedMen</a:t>
            </a:r>
            <a:r>
              <a:rPr lang="en-US" sz="1200" b="0" i="0" u="none" strike="noStrike" kern="1200" cap="none" dirty="0">
                <a:solidFill>
                  <a:schemeClr val="dk1"/>
                </a:solidFill>
                <a:effectLst/>
                <a:latin typeface="Calibri"/>
                <a:ea typeface="Calibri"/>
                <a:cs typeface="Calibri"/>
                <a:sym typeface="Calibri"/>
              </a:rPr>
              <a:t> operates.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give you a brief overview of some of our security systems, we use Video  cameras</a:t>
            </a:r>
            <a:r>
              <a:rPr lang="en-US" baseline="0" dirty="0"/>
              <a:t> to </a:t>
            </a:r>
            <a:r>
              <a:rPr lang="en-US" dirty="0"/>
              <a:t>blanket  our facility. The cameras  will  be  placed  to  ensure  there  are  no  blind  spots or diversion of product. The video cameras are monitored 24/7 at our Security Operations Center.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also devise multiple barriers to entry to ensure only qualified customers can enter our facility. We will have at least two security guards at the dispensary during all hours of operation, and they will take turns performing perimeter walks around the premises to ensure there is no loitering or consumption in the surrounding area.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We’ve found that in the communities where we operate, the surrounding businesses and residences appreciate us being there because it adds an additional layer of security protection with our video camera monitoring and perimeter walks.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also assign a Security Liaison in each City where we operate to work directly with local police to educate them on our operations. In Los Angeles and Vegas, the police forces have reached out to us proactively to train them on marijuana retail operations.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3655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baseline="0" dirty="0"/>
              <a:t>Rob Esparza </a:t>
            </a:r>
          </a:p>
          <a:p>
            <a:endParaRPr lang="en-US" baseline="0" dirty="0"/>
          </a:p>
          <a:p>
            <a:r>
              <a:rPr lang="en-US" baseline="0" dirty="0"/>
              <a:t>The safety and security of our customers, staff and the surrounding community are our primary priority. </a:t>
            </a:r>
          </a:p>
          <a:p>
            <a:endParaRPr lang="en-US" baseline="0" dirty="0"/>
          </a:p>
          <a:p>
            <a:r>
              <a:rPr lang="en-US" baseline="0" dirty="0"/>
              <a:t>To ensure that only qualified customers enter the premises, we do the following:</a:t>
            </a:r>
          </a:p>
          <a:p>
            <a:pPr marL="171450" indent="-171450">
              <a:buFontTx/>
              <a:buChar char="-"/>
            </a:pPr>
            <a:r>
              <a:rPr lang="en-US" baseline="0" dirty="0"/>
              <a:t>All customers are greeted by a hospitality associate who checks their ID at check-in desk and confirms they are registered as a patient or care-giver in the NY state PMP System</a:t>
            </a:r>
          </a:p>
          <a:p>
            <a:pPr marL="171450" indent="-171450">
              <a:buFontTx/>
              <a:buChar char="-"/>
            </a:pPr>
            <a:r>
              <a:rPr lang="en-US" baseline="0" dirty="0"/>
              <a:t>Only certified patients / caregivers that are checked in at the front, can purchase product during their visit. If they are not checked in, they cannot purchase</a:t>
            </a:r>
          </a:p>
          <a:p>
            <a:pPr marL="171450" indent="-171450">
              <a:buFontTx/>
              <a:buChar char="-"/>
            </a:pPr>
            <a:r>
              <a:rPr lang="en-US" baseline="0" dirty="0"/>
              <a:t>All of the product is stored in a vault, so product can only leave the premises once a customer requests it from a trained hospitality associate and the purchase is reviewed and supervised by a pharmacists, that person retrieves it from the vault, and then checks them out at the check out kiosks and places the product in an exit bag.</a:t>
            </a:r>
          </a:p>
          <a:p>
            <a:pPr marL="171450" indent="-171450">
              <a:buFontTx/>
              <a:buChar char="-"/>
            </a:pPr>
            <a:r>
              <a:rPr lang="en-US" baseline="0" dirty="0"/>
              <a:t>We do not keep any product on the sales floor. Our display tables only hold dummy products, nothing with marijuana. </a:t>
            </a:r>
          </a:p>
          <a:p>
            <a:endParaRPr lang="en-US" baseline="0" dirty="0"/>
          </a:p>
          <a:p>
            <a:r>
              <a:rPr lang="en-US" baseline="0" dirty="0"/>
              <a:t> </a:t>
            </a:r>
          </a:p>
          <a:p>
            <a:endParaRPr lang="en-US" baseline="0" dirty="0"/>
          </a:p>
          <a:p>
            <a:r>
              <a:rPr lang="en-US" baseline="0" dirty="0"/>
              <a:t> </a:t>
            </a:r>
          </a:p>
          <a:p>
            <a:endParaRPr lang="en-US" baseline="0" dirty="0"/>
          </a:p>
          <a:p>
            <a:r>
              <a:rPr lang="en-US" baseline="0" dirty="0"/>
              <a:t> </a:t>
            </a:r>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edMen"/>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0426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Dr. Gagandeep Puar PharmD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sz="1200" b="0" i="0" u="none" strike="noStrike" kern="1200" cap="none" dirty="0">
                <a:solidFill>
                  <a:schemeClr val="dk1"/>
                </a:solidFill>
                <a:effectLst/>
                <a:latin typeface="Calibri"/>
                <a:ea typeface="Calibri"/>
                <a:cs typeface="Calibri"/>
                <a:sym typeface="Calibri"/>
              </a:rPr>
              <a:t>I am the head Pharmacist at the North Hempstead Lake Success medical marijuana facility. I am a graduate of St. John’s University School of Pharmacy. Prior to joining </a:t>
            </a:r>
            <a:r>
              <a:rPr lang="en-US" sz="1200" b="0" i="0" u="none" strike="noStrike" kern="1200" cap="none" dirty="0" err="1">
                <a:solidFill>
                  <a:schemeClr val="dk1"/>
                </a:solidFill>
                <a:effectLst/>
                <a:latin typeface="Calibri"/>
                <a:ea typeface="Calibri"/>
                <a:cs typeface="Calibri"/>
                <a:sym typeface="Calibri"/>
              </a:rPr>
              <a:t>MedMen</a:t>
            </a:r>
            <a:r>
              <a:rPr lang="en-US" sz="1200" b="0" i="0" u="none" strike="noStrike" kern="1200" cap="none" dirty="0">
                <a:solidFill>
                  <a:schemeClr val="dk1"/>
                </a:solidFill>
                <a:effectLst/>
                <a:latin typeface="Calibri"/>
                <a:ea typeface="Calibri"/>
                <a:cs typeface="Calibri"/>
                <a:sym typeface="Calibri"/>
              </a:rPr>
              <a:t> I was a pharmacists at CVS Health for 5 years. </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Currently, the Lake Success facility treats approximately 50 patients a day. Our hours of operations are 10 am to 8 pm and we are open 7-days a week. The majority of my patients are from the North Shore. In order to be a qualified patient you must have one of the following qualified conditions: Aids / HIV, ALS, Cancer,  Chronic Pain, Epilepsy, Huntington Disease, MS, Inflammatory Bowel Disease, Parkinson’s, Seizures, Neuropathies, PTSD, and Opioid Replacement. </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This is my first job in the medical marijuana field but I have been following the industry closely and have always been interested in the usage of marijuana for medicinal purposes to offset the usage of pharmaceuticals.  Marijuana provides relief for patients in a manner causing minimal side effects and rarely induce or exacerbate commodities. Medical marijuana is helping to stop Americas addiction to opioids, which is hurting communities like North Hempstead.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220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edMen"/>
              </a:rPr>
              <a:t>Landon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edMe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edMen"/>
              </a:rPr>
              <a:t>Ed </a:t>
            </a:r>
            <a:r>
              <a:rPr lang="en-US" sz="1200" dirty="0" err="1">
                <a:latin typeface="MedMen"/>
              </a:rPr>
              <a:t>Linetshkiy</a:t>
            </a:r>
            <a:r>
              <a:rPr lang="en-US" sz="1200" dirty="0">
                <a:latin typeface="MedMen"/>
              </a:rPr>
              <a:t>  Director of Compliance </a:t>
            </a:r>
            <a:br>
              <a:rPr lang="en-US" sz="1200" dirty="0">
                <a:latin typeface="MedMen"/>
              </a:rPr>
            </a:br>
            <a:endParaRPr lang="en-US" sz="1200" dirty="0">
              <a:latin typeface="MedMe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edMen"/>
              </a:rPr>
              <a:t>Responsible for ensuring </a:t>
            </a:r>
            <a:r>
              <a:rPr lang="en-US" sz="1200" dirty="0" err="1">
                <a:latin typeface="MedMen"/>
              </a:rPr>
              <a:t>MedMen’s</a:t>
            </a:r>
            <a:r>
              <a:rPr lang="en-US" sz="1200" dirty="0">
                <a:latin typeface="MedMen"/>
              </a:rPr>
              <a:t> national operations and assets are in compliance with state and local regulations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edMen"/>
              </a:rPr>
              <a:t>Oversees all department functions, which include auditing, licensing, operational support and surveillance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edMen"/>
              </a:rPr>
              <a:t>Comes from financial</a:t>
            </a:r>
            <a:r>
              <a:rPr lang="en-US" sz="1200" baseline="0" dirty="0">
                <a:latin typeface="MedMen"/>
              </a:rPr>
              <a:t> securities compliance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MedMe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err="1">
                <a:latin typeface="MedMen"/>
              </a:rPr>
              <a:t>MedMen</a:t>
            </a:r>
            <a:r>
              <a:rPr lang="en-US" sz="1200" baseline="0" dirty="0">
                <a:latin typeface="MedMen"/>
              </a:rPr>
              <a:t> prides itself in setting the gold standard for compliant operations.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MedMen"/>
              </a:rPr>
              <a:t>We have a 10 person legal and compliance team that is responsible for developing our Standard Operating Procedures, audits and daily checks to ensure we are always in compliance with state and local regulations.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MedMen"/>
              </a:rPr>
              <a:t>We utilize seed-to-sale tracking software so there is no diversion of product, we do regular inventory reconciliations, and collaborate with the retail team on training all employees before they start working the sales floor.</a:t>
            </a:r>
            <a:endParaRPr lang="en-US" sz="1200" dirty="0">
              <a:latin typeface="MedMe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edMe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edMen"/>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7460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 Landon </a:t>
            </a:r>
            <a:endParaRPr lang="en-US" baseline="0" dirty="0"/>
          </a:p>
          <a:p>
            <a:endParaRPr lang="en-US" dirty="0"/>
          </a:p>
          <a:p>
            <a:r>
              <a:rPr lang="en-US" dirty="0" err="1"/>
              <a:t>MedMen</a:t>
            </a:r>
            <a:r>
              <a:rPr lang="en-US" dirty="0"/>
              <a:t> prides itself in its unique retail model and best-in-class retail operations. Here are some pictures of our Manhattan store.</a:t>
            </a:r>
          </a:p>
          <a:p>
            <a:endParaRPr lang="en-US" dirty="0"/>
          </a:p>
          <a:p>
            <a:r>
              <a:rPr lang="en-US" dirty="0"/>
              <a:t>Consumers that are only ages 21 and older, after being checked in at the front by our security professionals, and confirming their qualified credentials, will be able to navigate the sales floor and consult with sales associates or pharmacists about products. Each location has iPads throughout the sales floor so patients can educate themselves on the products, and we have trained sales staff also walking around to assist patients. </a:t>
            </a:r>
          </a:p>
          <a:p>
            <a:endParaRPr lang="en-US" dirty="0"/>
          </a:p>
          <a:p>
            <a:r>
              <a:rPr lang="en-US" dirty="0"/>
              <a:t>We will have at least 12 sales</a:t>
            </a:r>
            <a:r>
              <a:rPr lang="en-US" baseline="0" dirty="0"/>
              <a:t> associates at a time at this location to educate our consumers. We recruit from the local community and want our staff to reflect the community. We offer competitive wages and health benefits to our staff. </a:t>
            </a:r>
          </a:p>
          <a:p>
            <a:endParaRPr lang="en-US" baseline="0" dirty="0"/>
          </a:p>
          <a:p>
            <a:r>
              <a:rPr lang="en-US" baseline="0" dirty="0" err="1"/>
              <a:t>MedMen</a:t>
            </a:r>
            <a:r>
              <a:rPr lang="en-US" baseline="0" dirty="0"/>
              <a:t> believes in robust training program for our employees and crafting education campaigns to help our customers, especially those that are new to medical marijuana. We do extensive training and teaching around proper dosing of product, first time user consumer trainings, safe consumption trainings, and how to safely store product at home away from underage family members.</a:t>
            </a:r>
          </a:p>
          <a:p>
            <a:endParaRPr lang="en-US" baseline="0" dirty="0"/>
          </a:p>
          <a:p>
            <a:r>
              <a:rPr lang="en-US" baseline="0" dirty="0"/>
              <a:t>Under retail operations, we ensure that only trained employees have secured access to the product. There are staff that are responsible for retrieving product from our secure inventory vault each time a sale occurs. All product is tracked through our seed-to-sale and Point of Sale software to ensure there is no diversion of product.</a:t>
            </a:r>
          </a:p>
          <a:p>
            <a:endParaRPr lang="en-US" baseline="0" dirty="0"/>
          </a:p>
          <a:p>
            <a:r>
              <a:rPr lang="en-US" baseline="0" dirty="0"/>
              <a:t>We pride ourselves in our hospitality and community engagement program, where we build strong relationships with the communities where we operate, we have a good neighbor responsibility program which entails…</a:t>
            </a:r>
          </a:p>
          <a:p>
            <a:endParaRPr lang="en-US" baseline="0"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5156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i="0" u="none" strike="noStrike" kern="1200" cap="none" dirty="0">
                <a:solidFill>
                  <a:schemeClr val="dk1"/>
                </a:solidFill>
                <a:effectLst/>
                <a:latin typeface="Calibri"/>
                <a:ea typeface="Calibri"/>
                <a:cs typeface="Calibri"/>
                <a:sym typeface="Calibri"/>
              </a:rPr>
              <a:t>Landon</a:t>
            </a:r>
          </a:p>
          <a:p>
            <a:r>
              <a:rPr lang="en-US" sz="1200" b="1" i="0" u="none" strike="noStrike" kern="1200" cap="none" dirty="0">
                <a:solidFill>
                  <a:schemeClr val="dk1"/>
                </a:solidFill>
                <a:effectLst/>
                <a:latin typeface="Calibri"/>
                <a:ea typeface="Calibri"/>
                <a:cs typeface="Calibri"/>
                <a:sym typeface="Calibri"/>
              </a:rPr>
              <a:t>&lt;&lt;What are the non-profits in the Manhasset community that we would like to engage with?&gt;&gt;</a:t>
            </a:r>
          </a:p>
          <a:p>
            <a:endParaRPr lang="en-US" sz="1200" b="0" i="0" u="none" strike="noStrike" kern="1200" cap="none" dirty="0">
              <a:solidFill>
                <a:schemeClr val="dk1"/>
              </a:solidFill>
              <a:effectLst/>
              <a:latin typeface="Calibri"/>
              <a:ea typeface="Calibri"/>
              <a:cs typeface="Calibri"/>
              <a:sym typeface="Calibri"/>
            </a:endParaRPr>
          </a:p>
          <a:p>
            <a:pPr marL="171450" indent="-171450">
              <a:buFontTx/>
              <a:buChar char="-"/>
            </a:pPr>
            <a:r>
              <a:rPr lang="en-US" sz="1200" b="0" i="0" u="none" strike="noStrike" kern="1200" cap="none" dirty="0">
                <a:solidFill>
                  <a:schemeClr val="dk1"/>
                </a:solidFill>
                <a:effectLst/>
                <a:latin typeface="Calibri"/>
                <a:ea typeface="Calibri"/>
                <a:cs typeface="Calibri"/>
                <a:sym typeface="Calibri"/>
              </a:rPr>
              <a:t>We are proud of our partnership with UFCW in CA and NY</a:t>
            </a:r>
          </a:p>
          <a:p>
            <a:pPr marL="171450" indent="-171450">
              <a:buFontTx/>
              <a:buChar char="-"/>
            </a:pPr>
            <a:r>
              <a:rPr lang="en-US" sz="1200" b="0" i="0" u="none" strike="noStrike" kern="1200" cap="none" dirty="0">
                <a:solidFill>
                  <a:schemeClr val="dk1"/>
                </a:solidFill>
                <a:effectLst/>
                <a:latin typeface="Calibri"/>
                <a:ea typeface="Calibri"/>
                <a:cs typeface="Calibri"/>
                <a:sym typeface="Calibri"/>
              </a:rPr>
              <a:t>We approach community engagement in two ways:</a:t>
            </a:r>
          </a:p>
          <a:p>
            <a:pPr marL="628650" lvl="1" indent="-171450">
              <a:buFontTx/>
              <a:buChar char="-"/>
            </a:pPr>
            <a:r>
              <a:rPr lang="en-US" sz="1200" b="0" i="0" u="none" strike="noStrike" kern="1200" cap="none" dirty="0">
                <a:solidFill>
                  <a:schemeClr val="dk1"/>
                </a:solidFill>
                <a:effectLst/>
                <a:latin typeface="Calibri"/>
                <a:ea typeface="Calibri"/>
                <a:cs typeface="Calibri"/>
                <a:sym typeface="Calibri"/>
              </a:rPr>
              <a:t> 1) </a:t>
            </a:r>
            <a:r>
              <a:rPr lang="en-US" sz="1200" b="0" i="0" u="none" strike="noStrike" kern="1200" cap="none" dirty="0" err="1">
                <a:solidFill>
                  <a:schemeClr val="dk1"/>
                </a:solidFill>
                <a:effectLst/>
                <a:latin typeface="Calibri"/>
                <a:ea typeface="Calibri"/>
                <a:cs typeface="Calibri"/>
                <a:sym typeface="Calibri"/>
              </a:rPr>
              <a:t>MedMen</a:t>
            </a:r>
            <a:r>
              <a:rPr lang="en-US" sz="1200" b="0" i="0" u="none" strike="noStrike" kern="1200" cap="none" dirty="0">
                <a:solidFill>
                  <a:schemeClr val="dk1"/>
                </a:solidFill>
                <a:effectLst/>
                <a:latin typeface="Calibri"/>
                <a:ea typeface="Calibri"/>
                <a:cs typeface="Calibri"/>
                <a:sym typeface="Calibri"/>
              </a:rPr>
              <a:t> seeks to recognize and address the disproportionate impact the War on Drugs had on communities through grants to established community based organizations that conduct record expungement clinics, job training and job placement services.</a:t>
            </a:r>
          </a:p>
          <a:p>
            <a:pPr marL="628650" lvl="1" indent="-171450">
              <a:buFontTx/>
              <a:buChar char="-"/>
            </a:pPr>
            <a:r>
              <a:rPr lang="en-US" sz="1200" b="0" i="0" u="none" strike="noStrike" kern="1200" cap="none" dirty="0">
                <a:solidFill>
                  <a:schemeClr val="dk1"/>
                </a:solidFill>
                <a:effectLst/>
                <a:latin typeface="Calibri"/>
                <a:ea typeface="Calibri"/>
                <a:cs typeface="Calibri"/>
                <a:sym typeface="Calibri"/>
              </a:rPr>
              <a:t> 2) We seek to empower the next generation of leaders to be successful through partnerships with youth development organizations, college readiness programs and vocational training. </a:t>
            </a:r>
          </a:p>
          <a:p>
            <a:pPr marL="628650" lvl="1" indent="-171450">
              <a:buFontTx/>
              <a:buChar char="-"/>
            </a:pPr>
            <a:r>
              <a:rPr lang="en-US" sz="1200" b="0" i="0" u="none" strike="noStrike" kern="1200" cap="none" dirty="0">
                <a:solidFill>
                  <a:schemeClr val="dk1"/>
                </a:solidFill>
                <a:effectLst/>
                <a:latin typeface="Calibri"/>
                <a:ea typeface="Calibri"/>
                <a:cs typeface="Calibri"/>
                <a:sym typeface="Calibri"/>
              </a:rPr>
              <a:t>3) Educate the community on the benefits of medical marijuana and how it can bring the relief to many in their community </a:t>
            </a:r>
          </a:p>
          <a:p>
            <a:pPr marL="171450" indent="-171450">
              <a:buFontTx/>
              <a:buChar char="-"/>
            </a:pPr>
            <a:r>
              <a:rPr lang="en-US" sz="1200" b="0" i="0" u="none" strike="noStrike" kern="1200" cap="none" dirty="0">
                <a:solidFill>
                  <a:schemeClr val="dk1"/>
                </a:solidFill>
                <a:effectLst/>
                <a:latin typeface="Calibri"/>
                <a:ea typeface="Calibri"/>
                <a:cs typeface="Calibri"/>
                <a:sym typeface="Calibri"/>
              </a:rPr>
              <a:t>Expungement clinics  </a:t>
            </a:r>
          </a:p>
          <a:p>
            <a:pPr marL="171450" indent="-171450">
              <a:buFontTx/>
              <a:buChar char="-"/>
            </a:pPr>
            <a:r>
              <a:rPr lang="en-US" sz="1200" b="0" i="0" u="none" strike="noStrike" kern="1200" cap="none" dirty="0">
                <a:solidFill>
                  <a:schemeClr val="dk1"/>
                </a:solidFill>
                <a:effectLst/>
                <a:latin typeface="Calibri"/>
                <a:ea typeface="Calibri"/>
                <a:cs typeface="Calibri"/>
                <a:sym typeface="Calibri"/>
              </a:rPr>
              <a:t>Throughout the country, </a:t>
            </a:r>
            <a:r>
              <a:rPr lang="en-US" sz="1200" b="0" i="0" u="none" strike="noStrike" kern="1200" cap="none" dirty="0" err="1">
                <a:solidFill>
                  <a:schemeClr val="dk1"/>
                </a:solidFill>
                <a:effectLst/>
                <a:latin typeface="Calibri"/>
                <a:ea typeface="Calibri"/>
                <a:cs typeface="Calibri"/>
                <a:sym typeface="Calibri"/>
              </a:rPr>
              <a:t>MedMen</a:t>
            </a:r>
            <a:r>
              <a:rPr lang="en-US" sz="1200" b="0" i="0" u="none" strike="noStrike" kern="1200" cap="none" dirty="0">
                <a:solidFill>
                  <a:schemeClr val="dk1"/>
                </a:solidFill>
                <a:effectLst/>
                <a:latin typeface="Calibri"/>
                <a:ea typeface="Calibri"/>
                <a:cs typeface="Calibri"/>
                <a:sym typeface="Calibri"/>
              </a:rPr>
              <a:t> has supported partnerships re-entry programs, non-profit organizations serving HIV impacted patients, residential drug and alcohol treatment facilities, and civil rights community-based organizations</a:t>
            </a:r>
          </a:p>
          <a:p>
            <a:pPr marL="171450" indent="-171450">
              <a:buFontTx/>
              <a:buChar char="-"/>
            </a:pPr>
            <a:r>
              <a:rPr lang="en-US" sz="1200" b="0" i="0" u="none" strike="noStrike" kern="1200" cap="none" dirty="0">
                <a:solidFill>
                  <a:schemeClr val="dk1"/>
                </a:solidFill>
                <a:effectLst/>
                <a:latin typeface="Calibri"/>
                <a:ea typeface="Calibri"/>
                <a:cs typeface="Calibri"/>
                <a:sym typeface="Calibri"/>
              </a:rPr>
              <a:t>We look forward to working with the Manhasset Civic Association </a:t>
            </a:r>
          </a:p>
          <a:p>
            <a:endParaRPr lang="en-US" sz="1200" b="0" i="0" u="none" strike="noStrike" kern="1200" cap="none" dirty="0">
              <a:solidFill>
                <a:schemeClr val="dk1"/>
              </a:solidFill>
              <a:effectLst/>
              <a:latin typeface="Calibri"/>
              <a:ea typeface="Calibri"/>
              <a:cs typeface="Calibri"/>
              <a:sym typeface="Calibri"/>
            </a:endParaRPr>
          </a:p>
          <a:p>
            <a:endParaRPr lang="en-US" sz="1200" b="0" i="0" u="none" strike="noStrike" kern="1200" cap="none" dirty="0">
              <a:solidFill>
                <a:schemeClr val="dk1"/>
              </a:solidFill>
              <a:effectLst/>
              <a:latin typeface="Calibri"/>
              <a:ea typeface="Calibri"/>
              <a:cs typeface="Calibri"/>
              <a:sym typeface="Calibri"/>
            </a:endParaRPr>
          </a:p>
          <a:p>
            <a:r>
              <a:rPr lang="en-US" dirty="0"/>
              <a:t>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7185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External Cover Slide">
    <p:spTree>
      <p:nvGrpSpPr>
        <p:cNvPr id="1" name="Shape 21"/>
        <p:cNvGrpSpPr/>
        <p:nvPr/>
      </p:nvGrpSpPr>
      <p:grpSpPr>
        <a:xfrm>
          <a:off x="0" y="0"/>
          <a:ext cx="0" cy="0"/>
          <a:chOff x="0" y="0"/>
          <a:chExt cx="0" cy="0"/>
        </a:xfrm>
      </p:grpSpPr>
      <p:grpSp>
        <p:nvGrpSpPr>
          <p:cNvPr id="22" name="Shape 22"/>
          <p:cNvGrpSpPr/>
          <p:nvPr/>
        </p:nvGrpSpPr>
        <p:grpSpPr>
          <a:xfrm>
            <a:off x="0" y="0"/>
            <a:ext cx="9143999" cy="6858000"/>
            <a:chOff x="0" y="0"/>
            <a:chExt cx="6336" cy="4895"/>
          </a:xfrm>
        </p:grpSpPr>
        <p:cxnSp>
          <p:nvCxnSpPr>
            <p:cNvPr id="23" name="Shape 23"/>
            <p:cNvCxnSpPr/>
            <p:nvPr/>
          </p:nvCxnSpPr>
          <p:spPr>
            <a:xfrm>
              <a:off x="0" y="1845"/>
              <a:ext cx="6336" cy="0"/>
            </a:xfrm>
            <a:prstGeom prst="straightConnector1">
              <a:avLst/>
            </a:prstGeom>
            <a:noFill/>
            <a:ln>
              <a:noFill/>
            </a:ln>
          </p:spPr>
        </p:cxnSp>
        <p:cxnSp>
          <p:nvCxnSpPr>
            <p:cNvPr id="24" name="Shape 24"/>
            <p:cNvCxnSpPr/>
            <p:nvPr/>
          </p:nvCxnSpPr>
          <p:spPr>
            <a:xfrm>
              <a:off x="0" y="3279"/>
              <a:ext cx="6336" cy="0"/>
            </a:xfrm>
            <a:prstGeom prst="straightConnector1">
              <a:avLst/>
            </a:prstGeom>
            <a:noFill/>
            <a:ln>
              <a:noFill/>
            </a:ln>
          </p:spPr>
        </p:cxnSp>
        <p:cxnSp>
          <p:nvCxnSpPr>
            <p:cNvPr id="25" name="Shape 25"/>
            <p:cNvCxnSpPr/>
            <p:nvPr/>
          </p:nvCxnSpPr>
          <p:spPr>
            <a:xfrm>
              <a:off x="1695" y="0"/>
              <a:ext cx="0" cy="4895"/>
            </a:xfrm>
            <a:prstGeom prst="straightConnector1">
              <a:avLst/>
            </a:prstGeom>
            <a:noFill/>
            <a:ln>
              <a:noFill/>
            </a:ln>
          </p:spPr>
        </p:cxnSp>
        <p:cxnSp>
          <p:nvCxnSpPr>
            <p:cNvPr id="26" name="Shape 26"/>
            <p:cNvCxnSpPr/>
            <p:nvPr/>
          </p:nvCxnSpPr>
          <p:spPr>
            <a:xfrm rot="10800000">
              <a:off x="4638" y="0"/>
              <a:ext cx="0" cy="4895"/>
            </a:xfrm>
            <a:prstGeom prst="straightConnector1">
              <a:avLst/>
            </a:prstGeom>
            <a:noFill/>
            <a:ln>
              <a:noFill/>
            </a:ln>
          </p:spPr>
        </p:cxnSp>
        <p:sp>
          <p:nvSpPr>
            <p:cNvPr id="27" name="Shape 27"/>
            <p:cNvSpPr/>
            <p:nvPr/>
          </p:nvSpPr>
          <p:spPr>
            <a:xfrm>
              <a:off x="4334" y="4515"/>
              <a:ext cx="1479" cy="247"/>
            </a:xfrm>
            <a:prstGeom prst="rect">
              <a:avLst/>
            </a:prstGeom>
            <a:noFill/>
            <a:ln>
              <a:noFill/>
            </a:ln>
          </p:spPr>
          <p:txBody>
            <a:bodyPr lIns="91425" tIns="45700" rIns="91425" bIns="45700" anchor="ctr" anchorCtr="0">
              <a:noAutofit/>
            </a:bodyPr>
            <a:lstStyle/>
            <a:p>
              <a:pPr marL="0" marR="0" lvl="0" indent="0" algn="l" rtl="0">
                <a:spcBef>
                  <a:spcPts val="0"/>
                </a:spcBef>
                <a:buNone/>
              </a:pPr>
              <a:endParaRPr sz="1800" dirty="0">
                <a:solidFill>
                  <a:schemeClr val="dk1"/>
                </a:solidFill>
                <a:latin typeface="Garamond"/>
                <a:ea typeface="Garamond"/>
                <a:cs typeface="Garamond"/>
                <a:sym typeface="Garamond"/>
              </a:endParaRPr>
            </a:p>
          </p:txBody>
        </p:sp>
        <p:sp>
          <p:nvSpPr>
            <p:cNvPr id="28" name="Shape 28"/>
            <p:cNvSpPr/>
            <p:nvPr/>
          </p:nvSpPr>
          <p:spPr>
            <a:xfrm>
              <a:off x="5931" y="4491"/>
              <a:ext cx="188" cy="177"/>
            </a:xfrm>
            <a:prstGeom prst="rect">
              <a:avLst/>
            </a:prstGeom>
            <a:noFill/>
            <a:ln>
              <a:noFill/>
            </a:ln>
          </p:spPr>
          <p:txBody>
            <a:bodyPr lIns="91425" tIns="45700" rIns="91425" bIns="45700" anchor="ctr" anchorCtr="0">
              <a:noAutofit/>
            </a:bodyPr>
            <a:lstStyle/>
            <a:p>
              <a:pPr marL="0" marR="0" lvl="0" indent="0" algn="l" rtl="0">
                <a:spcBef>
                  <a:spcPts val="0"/>
                </a:spcBef>
                <a:buNone/>
              </a:pPr>
              <a:endParaRPr sz="1800" dirty="0">
                <a:solidFill>
                  <a:schemeClr val="dk1"/>
                </a:solidFill>
                <a:latin typeface="Garamond"/>
                <a:ea typeface="Garamond"/>
                <a:cs typeface="Garamond"/>
                <a:sym typeface="Garamond"/>
              </a:endParaRPr>
            </a:p>
          </p:txBody>
        </p:sp>
      </p:grpSp>
      <p:sp>
        <p:nvSpPr>
          <p:cNvPr id="16" name="Rectangle 15"/>
          <p:cNvSpPr/>
          <p:nvPr userDrawn="1"/>
        </p:nvSpPr>
        <p:spPr>
          <a:xfrm>
            <a:off x="-1" y="-1"/>
            <a:ext cx="91440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hape 29"/>
          <p:cNvSpPr txBox="1">
            <a:spLocks noGrp="1"/>
          </p:cNvSpPr>
          <p:nvPr>
            <p:ph type="subTitle" idx="1" hasCustomPrompt="1"/>
          </p:nvPr>
        </p:nvSpPr>
        <p:spPr>
          <a:xfrm>
            <a:off x="401444" y="3953569"/>
            <a:ext cx="8243333" cy="37066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5"/>
              </a:buClr>
              <a:buFont typeface="Noto Sans Symbols"/>
              <a:buNone/>
              <a:defRPr sz="2000" b="0" i="0" u="none" strike="noStrike" cap="none" baseline="0">
                <a:solidFill>
                  <a:schemeClr val="bg1"/>
                </a:solidFill>
                <a:latin typeface="MedMen Light" charset="0"/>
                <a:ea typeface="MedMen Light" charset="0"/>
                <a:cs typeface="MedMen Light" charset="0"/>
                <a:sym typeface="Arial"/>
              </a:defRPr>
            </a:lvl1pPr>
            <a:lvl2pPr marL="307682" marR="0" lvl="1" indent="-85431"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2pPr>
            <a:lvl3pPr marL="461524" marR="0" lvl="2" indent="-107829"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3pPr>
            <a:lvl4pPr marL="615365" marR="0" lvl="3" indent="-109270"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4pPr>
            <a:lvl5pPr marL="769206" marR="0" lvl="4" indent="-89756"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5pPr>
            <a:lvl6pPr marL="987149" marR="0" lvl="5" indent="-57509"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r>
              <a:rPr lang="en-US" dirty="0"/>
              <a:t>Subtitle </a:t>
            </a:r>
            <a:r>
              <a:rPr lang="en-US" dirty="0" err="1"/>
              <a:t>MedMen</a:t>
            </a:r>
            <a:r>
              <a:rPr lang="en-US" dirty="0"/>
              <a:t> Light </a:t>
            </a:r>
            <a:r>
              <a:rPr lang="mr-IN" dirty="0"/>
              <a:t>–</a:t>
            </a:r>
            <a:r>
              <a:rPr lang="en-US" dirty="0"/>
              <a:t> 20 </a:t>
            </a:r>
            <a:r>
              <a:rPr lang="en-US" dirty="0" err="1"/>
              <a:t>pt</a:t>
            </a:r>
            <a:endParaRPr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226" y="2277901"/>
            <a:ext cx="3229881" cy="970743"/>
          </a:xfrm>
          <a:prstGeom prst="rect">
            <a:avLst/>
          </a:prstGeom>
        </p:spPr>
      </p:pic>
      <p:sp>
        <p:nvSpPr>
          <p:cNvPr id="31" name="Shape 11"/>
          <p:cNvSpPr/>
          <p:nvPr userDrawn="1"/>
        </p:nvSpPr>
        <p:spPr>
          <a:xfrm>
            <a:off x="8346786" y="6401873"/>
            <a:ext cx="298738" cy="153887"/>
          </a:xfrm>
          <a:prstGeom prst="rect">
            <a:avLst/>
          </a:prstGeom>
          <a:noFill/>
          <a:ln>
            <a:noFill/>
          </a:ln>
        </p:spPr>
        <p:txBody>
          <a:bodyPr lIns="0" tIns="0" rIns="0" bIns="0" anchor="b" anchorCtr="0">
            <a:noAutofit/>
          </a:bodyPr>
          <a:lstStyle/>
          <a:p>
            <a:pPr marL="0" marR="0" lvl="0" indent="0" algn="ctr" rtl="0">
              <a:spcBef>
                <a:spcPts val="0"/>
              </a:spcBef>
              <a:buSzPct val="25000"/>
              <a:buNone/>
            </a:pPr>
            <a:endParaRPr lang="en-US" sz="1000" b="1" i="0" u="none" strike="noStrike" cap="none" dirty="0">
              <a:solidFill>
                <a:schemeClr val="accent1"/>
              </a:solidFill>
              <a:latin typeface="Arial"/>
              <a:ea typeface="Arial"/>
              <a:cs typeface="Arial"/>
              <a:sym typeface="Arial"/>
            </a:endParaRPr>
          </a:p>
        </p:txBody>
      </p:sp>
      <p:sp>
        <p:nvSpPr>
          <p:cNvPr id="30" name="Title Placeholder 1"/>
          <p:cNvSpPr>
            <a:spLocks noGrp="1"/>
          </p:cNvSpPr>
          <p:nvPr>
            <p:ph type="title" hasCustomPrompt="1"/>
          </p:nvPr>
        </p:nvSpPr>
        <p:spPr>
          <a:xfrm>
            <a:off x="401444" y="3463662"/>
            <a:ext cx="8243333" cy="411400"/>
          </a:xfrm>
          <a:prstGeom prst="rect">
            <a:avLst/>
          </a:prstGeom>
        </p:spPr>
        <p:txBody>
          <a:bodyPr vert="horz" lIns="91440" tIns="45720" rIns="91440" bIns="45720" rtlCol="0" anchor="ctr">
            <a:normAutofit/>
          </a:bodyPr>
          <a:lstStyle>
            <a:lvl1pPr>
              <a:defRPr sz="3200" b="0" i="0" baseline="0">
                <a:solidFill>
                  <a:schemeClr val="bg1"/>
                </a:solidFill>
                <a:latin typeface="MedMen" charset="0"/>
                <a:ea typeface="MedMen" charset="0"/>
                <a:cs typeface="MedMen" charset="0"/>
              </a:defRPr>
            </a:lvl1pPr>
          </a:lstStyle>
          <a:p>
            <a:r>
              <a:rPr lang="en-US" dirty="0"/>
              <a:t>Title </a:t>
            </a:r>
            <a:r>
              <a:rPr lang="en-US" dirty="0" err="1"/>
              <a:t>MedMen</a:t>
            </a:r>
            <a:r>
              <a:rPr lang="en-US" dirty="0"/>
              <a:t> Regular </a:t>
            </a:r>
            <a:r>
              <a:rPr lang="mr-IN" dirty="0"/>
              <a:t>–</a:t>
            </a:r>
            <a:r>
              <a:rPr lang="en-US" dirty="0"/>
              <a:t> 32 </a:t>
            </a:r>
            <a:r>
              <a:rPr lang="en-US" dirty="0" err="1"/>
              <a:t>pt</a:t>
            </a:r>
            <a:endParaRPr lang="en-US" dirty="0"/>
          </a:p>
        </p:txBody>
      </p:sp>
      <p:sp>
        <p:nvSpPr>
          <p:cNvPr id="5" name="Content Placeholder 4"/>
          <p:cNvSpPr>
            <a:spLocks noGrp="1"/>
          </p:cNvSpPr>
          <p:nvPr>
            <p:ph sz="quarter" idx="10"/>
          </p:nvPr>
        </p:nvSpPr>
        <p:spPr>
          <a:xfrm>
            <a:off x="401444" y="4863179"/>
            <a:ext cx="2044749" cy="357188"/>
          </a:xfrm>
          <a:prstGeom prst="rect">
            <a:avLst/>
          </a:prstGeom>
        </p:spPr>
        <p:txBody>
          <a:bodyPr/>
          <a:lstStyle>
            <a:lvl1pPr>
              <a:defRPr sz="1400" b="0" i="0" baseline="0">
                <a:solidFill>
                  <a:schemeClr val="bg1"/>
                </a:solidFill>
                <a:latin typeface="MedMen" charset="0"/>
                <a:ea typeface="MedMen" charset="0"/>
                <a:cs typeface="MedMen"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36" name="TextBox 35"/>
          <p:cNvSpPr txBox="1"/>
          <p:nvPr userDrawn="1"/>
        </p:nvSpPr>
        <p:spPr>
          <a:xfrm>
            <a:off x="339634" y="6351526"/>
            <a:ext cx="2722179" cy="215444"/>
          </a:xfrm>
          <a:prstGeom prst="rect">
            <a:avLst/>
          </a:prstGeom>
          <a:noFill/>
        </p:spPr>
        <p:txBody>
          <a:bodyPr wrap="square" rtlCol="0">
            <a:spAutoFit/>
          </a:bodyPr>
          <a:lstStyle/>
          <a:p>
            <a:r>
              <a:rPr lang="en-US" sz="800" b="0" i="1" dirty="0">
                <a:solidFill>
                  <a:schemeClr val="bg1"/>
                </a:solidFill>
                <a:latin typeface="MedMen" charset="0"/>
                <a:ea typeface="MedMen" charset="0"/>
                <a:cs typeface="MedMen" charset="0"/>
              </a:rPr>
              <a:t>Strictly Private &amp; Confidential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lor Graph Chart">
    <p:spTree>
      <p:nvGrpSpPr>
        <p:cNvPr id="1" name="Shape 40"/>
        <p:cNvGrpSpPr/>
        <p:nvPr/>
      </p:nvGrpSpPr>
      <p:grpSpPr>
        <a:xfrm>
          <a:off x="0" y="0"/>
          <a:ext cx="0" cy="0"/>
          <a:chOff x="0" y="0"/>
          <a:chExt cx="0" cy="0"/>
        </a:xfrm>
      </p:grpSpPr>
      <p:sp>
        <p:nvSpPr>
          <p:cNvPr id="42" name="Shape 42"/>
          <p:cNvSpPr txBox="1">
            <a:spLocks noGrp="1"/>
          </p:cNvSpPr>
          <p:nvPr>
            <p:ph type="dt" idx="10"/>
          </p:nvPr>
        </p:nvSpPr>
        <p:spPr>
          <a:xfrm>
            <a:off x="6727032" y="6407944"/>
            <a:ext cx="1920239" cy="365759"/>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4380071" y="6407944"/>
            <a:ext cx="2350681" cy="365125"/>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Strictly Private &amp; Confidential</a:t>
            </a:r>
            <a:endParaRPr/>
          </a:p>
        </p:txBody>
      </p:sp>
      <p:sp>
        <p:nvSpPr>
          <p:cNvPr id="44" name="Shape 44"/>
          <p:cNvSpPr txBox="1">
            <a:spLocks noGrp="1"/>
          </p:cNvSpPr>
          <p:nvPr>
            <p:ph type="sldNum" idx="12"/>
          </p:nvPr>
        </p:nvSpPr>
        <p:spPr>
          <a:xfrm>
            <a:off x="8647271" y="6407944"/>
            <a:ext cx="365759" cy="3651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graphicFrame>
        <p:nvGraphicFramePr>
          <p:cNvPr id="8" name="Chart 7"/>
          <p:cNvGraphicFramePr/>
          <p:nvPr userDrawn="1">
            <p:extLst>
              <p:ext uri="{D42A27DB-BD31-4B8C-83A1-F6EECF244321}">
                <p14:modId xmlns:p14="http://schemas.microsoft.com/office/powerpoint/2010/main" val="653872316"/>
              </p:ext>
            </p:extLst>
          </p:nvPr>
        </p:nvGraphicFramePr>
        <p:xfrm>
          <a:off x="1297004" y="1715589"/>
          <a:ext cx="6577264"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userDrawn="1"/>
        </p:nvSpPr>
        <p:spPr bwMode="auto">
          <a:xfrm rot="16200000">
            <a:off x="-583356" y="3755790"/>
            <a:ext cx="3328736" cy="197490"/>
          </a:xfrm>
          <a:prstGeom prst="rect">
            <a:avLst/>
          </a:prstGeom>
          <a:noFill/>
          <a:ln w="19050" algn="ctr">
            <a:noFill/>
            <a:miter lim="800000"/>
            <a:headEnd/>
            <a:tailEnd/>
          </a:ln>
        </p:spPr>
        <p:txBody>
          <a:bodyPr wrap="square" lIns="0" tIns="0" rIns="0" bIns="0" rtlCol="0">
            <a:spAutoFit/>
          </a:bodyPr>
          <a:lstStyle/>
          <a:p>
            <a:pPr algn="ctr">
              <a:lnSpc>
                <a:spcPct val="90000"/>
              </a:lnSpc>
            </a:pPr>
            <a:r>
              <a:rPr lang="en-US" sz="1400" b="0" i="0">
                <a:solidFill>
                  <a:schemeClr val="bg1"/>
                </a:solidFill>
                <a:latin typeface="MedMen" charset="0"/>
                <a:ea typeface="MedMen" charset="0"/>
                <a:cs typeface="MedMen" charset="0"/>
              </a:rPr>
              <a:t>Frequency Axis Label Here</a:t>
            </a:r>
          </a:p>
        </p:txBody>
      </p:sp>
      <p:sp>
        <p:nvSpPr>
          <p:cNvPr id="11" name="TextBox 10"/>
          <p:cNvSpPr txBox="1"/>
          <p:nvPr userDrawn="1"/>
        </p:nvSpPr>
        <p:spPr bwMode="auto">
          <a:xfrm>
            <a:off x="707946" y="5834000"/>
            <a:ext cx="1519819" cy="112851"/>
          </a:xfrm>
          <a:prstGeom prst="rect">
            <a:avLst/>
          </a:prstGeom>
          <a:noFill/>
          <a:ln w="19050" algn="ctr">
            <a:noFill/>
            <a:miter lim="800000"/>
            <a:headEnd/>
            <a:tailEnd/>
          </a:ln>
        </p:spPr>
        <p:txBody>
          <a:bodyPr wrap="square" lIns="0" tIns="0" rIns="0" bIns="0" rtlCol="0">
            <a:spAutoFit/>
          </a:bodyPr>
          <a:lstStyle/>
          <a:p>
            <a:pPr>
              <a:lnSpc>
                <a:spcPct val="90000"/>
              </a:lnSpc>
            </a:pPr>
            <a:r>
              <a:rPr lang="en-US" sz="800" b="0" i="0">
                <a:solidFill>
                  <a:schemeClr val="bg1"/>
                </a:solidFill>
                <a:latin typeface="MedMen" charset="0"/>
                <a:ea typeface="MedMen" charset="0"/>
                <a:cs typeface="MedMen" charset="0"/>
              </a:rPr>
              <a:t>Source: Citation Here</a:t>
            </a:r>
          </a:p>
        </p:txBody>
      </p:sp>
      <p:sp>
        <p:nvSpPr>
          <p:cNvPr id="12" name="TextBox 11"/>
          <p:cNvSpPr txBox="1"/>
          <p:nvPr userDrawn="1"/>
        </p:nvSpPr>
        <p:spPr bwMode="auto">
          <a:xfrm>
            <a:off x="7493212" y="3470590"/>
            <a:ext cx="1154060" cy="276999"/>
          </a:xfrm>
          <a:prstGeom prst="rect">
            <a:avLst/>
          </a:prstGeom>
          <a:noFill/>
          <a:ln w="19050" algn="ctr">
            <a:noFill/>
            <a:miter lim="800000"/>
            <a:headEnd/>
            <a:tailEnd/>
          </a:ln>
        </p:spPr>
        <p:txBody>
          <a:bodyPr wrap="square" lIns="0" tIns="0" rIns="0" bIns="0" rtlCol="0">
            <a:spAutoFit/>
          </a:bodyPr>
          <a:lstStyle/>
          <a:p>
            <a:pPr>
              <a:lnSpc>
                <a:spcPct val="90000"/>
              </a:lnSpc>
            </a:pPr>
            <a:r>
              <a:rPr lang="en-US" sz="1000" b="0" i="0">
                <a:solidFill>
                  <a:schemeClr val="bg1"/>
                </a:solidFill>
                <a:latin typeface="MedMen" charset="0"/>
                <a:ea typeface="MedMen" charset="0"/>
                <a:cs typeface="MedMen" charset="0"/>
              </a:rPr>
              <a:t>Detail Information</a:t>
            </a:r>
            <a:br>
              <a:rPr lang="en-US" sz="1000" b="0" i="0">
                <a:solidFill>
                  <a:schemeClr val="bg1"/>
                </a:solidFill>
                <a:latin typeface="MedMen" charset="0"/>
                <a:ea typeface="MedMen" charset="0"/>
                <a:cs typeface="MedMen" charset="0"/>
              </a:rPr>
            </a:br>
            <a:r>
              <a:rPr lang="en-US" sz="1000" b="0" i="0">
                <a:solidFill>
                  <a:schemeClr val="bg1"/>
                </a:solidFill>
                <a:latin typeface="MedMen" charset="0"/>
                <a:ea typeface="MedMen" charset="0"/>
                <a:cs typeface="MedMen" charset="0"/>
              </a:rPr>
              <a:t>Here</a:t>
            </a:r>
          </a:p>
        </p:txBody>
      </p:sp>
      <p:sp>
        <p:nvSpPr>
          <p:cNvPr id="13" name="Shape 48"/>
          <p:cNvSpPr txBox="1">
            <a:spLocks noGrp="1"/>
          </p:cNvSpPr>
          <p:nvPr>
            <p:ph type="body" idx="13" hasCustomPrompt="1"/>
          </p:nvPr>
        </p:nvSpPr>
        <p:spPr>
          <a:xfrm>
            <a:off x="508000" y="1139479"/>
            <a:ext cx="8121648" cy="373811"/>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5"/>
              </a:buClr>
              <a:buFont typeface="Noto Sans Symbols"/>
              <a:buNone/>
              <a:defRPr sz="1200" b="0" i="0" u="none" strike="noStrike" cap="none">
                <a:solidFill>
                  <a:srgbClr val="94070A"/>
                </a:solidFill>
                <a:latin typeface="MedMen" charset="0"/>
                <a:ea typeface="MedMen" charset="0"/>
                <a:cs typeface="MedMen" charset="0"/>
                <a:sym typeface="Arial"/>
              </a:defRPr>
            </a:lvl1pPr>
            <a:lvl2pPr marL="307682" marR="0" lvl="1" indent="-85431"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2pPr>
            <a:lvl3pPr marL="461524" marR="0" lvl="2" indent="-107829"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3pPr>
            <a:lvl4pPr marL="615365" marR="0" lvl="3" indent="-109270"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4pPr>
            <a:lvl5pPr marL="769206" marR="0" lvl="4" indent="-89756"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5pPr>
            <a:lvl6pPr marL="987149" marR="0" lvl="5" indent="-57509"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lvl="0"/>
            <a:r>
              <a:rPr lang="en-US" dirty="0"/>
              <a:t>Color Chart Sample</a:t>
            </a:r>
          </a:p>
        </p:txBody>
      </p:sp>
      <p:sp>
        <p:nvSpPr>
          <p:cNvPr id="14" name="Shape 45"/>
          <p:cNvSpPr txBox="1">
            <a:spLocks noGrp="1"/>
          </p:cNvSpPr>
          <p:nvPr>
            <p:ph type="title" hasCustomPrompt="1"/>
          </p:nvPr>
        </p:nvSpPr>
        <p:spPr>
          <a:xfrm>
            <a:off x="1717291" y="329862"/>
            <a:ext cx="6869150" cy="382581"/>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0" i="0" u="none" strike="noStrike" cap="none" baseline="0">
                <a:solidFill>
                  <a:srgbClr val="94070A"/>
                </a:solidFill>
                <a:latin typeface="MedMen" charset="0"/>
                <a:ea typeface="MedMen" charset="0"/>
                <a:cs typeface="MedMen" charset="0"/>
                <a:sym typeface="Garamond"/>
              </a:defRPr>
            </a:lvl1pPr>
            <a:lvl2pPr marL="0" marR="0" lvl="1" indent="0" algn="l" rtl="0">
              <a:spcBef>
                <a:spcPts val="0"/>
              </a:spcBef>
              <a:spcAft>
                <a:spcPts val="0"/>
              </a:spcAft>
              <a:buNone/>
              <a:defRPr sz="1400" b="1" i="0" u="none" strike="noStrike" cap="none">
                <a:solidFill>
                  <a:srgbClr val="376495"/>
                </a:solidFill>
                <a:latin typeface="Calibri"/>
                <a:ea typeface="Calibri"/>
                <a:cs typeface="Calibri"/>
                <a:sym typeface="Calibri"/>
              </a:defRPr>
            </a:lvl2pPr>
            <a:lvl3pPr marL="0" marR="0" lvl="2" indent="0" algn="l" rtl="0">
              <a:spcBef>
                <a:spcPts val="0"/>
              </a:spcBef>
              <a:spcAft>
                <a:spcPts val="0"/>
              </a:spcAft>
              <a:buNone/>
              <a:defRPr sz="1400" b="1" i="0" u="none" strike="noStrike" cap="none">
                <a:solidFill>
                  <a:srgbClr val="376495"/>
                </a:solidFill>
                <a:latin typeface="Calibri"/>
                <a:ea typeface="Calibri"/>
                <a:cs typeface="Calibri"/>
                <a:sym typeface="Calibri"/>
              </a:defRPr>
            </a:lvl3pPr>
            <a:lvl4pPr marL="0" marR="0" lvl="3" indent="0" algn="l" rtl="0">
              <a:spcBef>
                <a:spcPts val="0"/>
              </a:spcBef>
              <a:spcAft>
                <a:spcPts val="0"/>
              </a:spcAft>
              <a:buNone/>
              <a:defRPr sz="1400" b="1" i="0" u="none" strike="noStrike" cap="none">
                <a:solidFill>
                  <a:srgbClr val="376495"/>
                </a:solidFill>
                <a:latin typeface="Calibri"/>
                <a:ea typeface="Calibri"/>
                <a:cs typeface="Calibri"/>
                <a:sym typeface="Calibri"/>
              </a:defRPr>
            </a:lvl4pPr>
            <a:lvl5pPr marL="0" marR="0" lvl="4" indent="0" algn="l" rtl="0">
              <a:spcBef>
                <a:spcPts val="0"/>
              </a:spcBef>
              <a:spcAft>
                <a:spcPts val="0"/>
              </a:spcAft>
              <a:buNone/>
              <a:defRPr sz="1400" b="1" i="0" u="none" strike="noStrike" cap="none">
                <a:solidFill>
                  <a:srgbClr val="376495"/>
                </a:solidFill>
                <a:latin typeface="Calibri"/>
                <a:ea typeface="Calibri"/>
                <a:cs typeface="Calibri"/>
                <a:sym typeface="Calibri"/>
              </a:defRPr>
            </a:lvl5pPr>
            <a:lvl6pPr marL="410242" marR="0" lvl="5" indent="-3842" algn="l" rtl="0">
              <a:spcBef>
                <a:spcPts val="0"/>
              </a:spcBef>
              <a:spcAft>
                <a:spcPts val="0"/>
              </a:spcAft>
              <a:buNone/>
              <a:defRPr sz="1400" b="1" i="0" u="none" strike="noStrike" cap="none">
                <a:solidFill>
                  <a:srgbClr val="376495"/>
                </a:solidFill>
                <a:latin typeface="Calibri"/>
                <a:ea typeface="Calibri"/>
                <a:cs typeface="Calibri"/>
                <a:sym typeface="Calibri"/>
              </a:defRPr>
            </a:lvl6pPr>
            <a:lvl7pPr marL="820487" marR="0" lvl="6" indent="-7687" algn="l" rtl="0">
              <a:spcBef>
                <a:spcPts val="0"/>
              </a:spcBef>
              <a:spcAft>
                <a:spcPts val="0"/>
              </a:spcAft>
              <a:buNone/>
              <a:defRPr sz="1400" b="1" i="0" u="none" strike="noStrike" cap="none">
                <a:solidFill>
                  <a:srgbClr val="376495"/>
                </a:solidFill>
                <a:latin typeface="Calibri"/>
                <a:ea typeface="Calibri"/>
                <a:cs typeface="Calibri"/>
                <a:sym typeface="Calibri"/>
              </a:defRPr>
            </a:lvl7pPr>
            <a:lvl8pPr marL="1230730" marR="0" lvl="7" indent="-11530" algn="l" rtl="0">
              <a:spcBef>
                <a:spcPts val="0"/>
              </a:spcBef>
              <a:spcAft>
                <a:spcPts val="0"/>
              </a:spcAft>
              <a:buNone/>
              <a:defRPr sz="1400" b="1" i="0" u="none" strike="noStrike" cap="none">
                <a:solidFill>
                  <a:srgbClr val="376495"/>
                </a:solidFill>
                <a:latin typeface="Calibri"/>
                <a:ea typeface="Calibri"/>
                <a:cs typeface="Calibri"/>
                <a:sym typeface="Calibri"/>
              </a:defRPr>
            </a:lvl8pPr>
            <a:lvl9pPr marL="1640973" marR="0" lvl="8" indent="-2673" algn="l" rtl="0">
              <a:spcBef>
                <a:spcPts val="0"/>
              </a:spcBef>
              <a:spcAft>
                <a:spcPts val="0"/>
              </a:spcAft>
              <a:buNone/>
              <a:defRPr sz="1400" b="1" i="0" u="none" strike="noStrike" cap="none">
                <a:solidFill>
                  <a:srgbClr val="376495"/>
                </a:solidFill>
                <a:latin typeface="Calibri"/>
                <a:ea typeface="Calibri"/>
                <a:cs typeface="Calibri"/>
                <a:sym typeface="Calibri"/>
              </a:defRPr>
            </a:lvl9pPr>
          </a:lstStyle>
          <a:p>
            <a:r>
              <a:rPr lang="en-US" dirty="0"/>
              <a:t>Title </a:t>
            </a:r>
            <a:r>
              <a:rPr lang="en-US" dirty="0" err="1"/>
              <a:t>MedMen</a:t>
            </a:r>
            <a:r>
              <a:rPr lang="en-US" dirty="0"/>
              <a:t> Regular</a:t>
            </a:r>
            <a:r>
              <a:rPr lang="mr-IN" dirty="0"/>
              <a:t>–</a:t>
            </a:r>
            <a:r>
              <a:rPr lang="en-US" dirty="0"/>
              <a:t> 24 </a:t>
            </a:r>
            <a:r>
              <a:rPr lang="en-US" dirty="0" err="1"/>
              <a:t>pt</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Chart">
    <p:spTree>
      <p:nvGrpSpPr>
        <p:cNvPr id="1" name="Shape 40"/>
        <p:cNvGrpSpPr/>
        <p:nvPr/>
      </p:nvGrpSpPr>
      <p:grpSpPr>
        <a:xfrm>
          <a:off x="0" y="0"/>
          <a:ext cx="0" cy="0"/>
          <a:chOff x="0" y="0"/>
          <a:chExt cx="0" cy="0"/>
        </a:xfrm>
      </p:grpSpPr>
      <p:sp>
        <p:nvSpPr>
          <p:cNvPr id="42" name="Shape 42"/>
          <p:cNvSpPr txBox="1">
            <a:spLocks noGrp="1"/>
          </p:cNvSpPr>
          <p:nvPr>
            <p:ph type="dt" idx="10"/>
          </p:nvPr>
        </p:nvSpPr>
        <p:spPr>
          <a:xfrm>
            <a:off x="6727032" y="6407944"/>
            <a:ext cx="1920239" cy="365759"/>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4380071" y="6407944"/>
            <a:ext cx="2350681" cy="365125"/>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Strictly Private &amp; Confidential</a:t>
            </a:r>
            <a:endParaRPr/>
          </a:p>
        </p:txBody>
      </p:sp>
      <p:sp>
        <p:nvSpPr>
          <p:cNvPr id="44" name="Shape 44"/>
          <p:cNvSpPr txBox="1">
            <a:spLocks noGrp="1"/>
          </p:cNvSpPr>
          <p:nvPr>
            <p:ph type="sldNum" idx="12"/>
          </p:nvPr>
        </p:nvSpPr>
        <p:spPr>
          <a:xfrm>
            <a:off x="8647271" y="6407944"/>
            <a:ext cx="365759" cy="3651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
        <p:nvSpPr>
          <p:cNvPr id="11" name="TextBox 10"/>
          <p:cNvSpPr txBox="1"/>
          <p:nvPr userDrawn="1"/>
        </p:nvSpPr>
        <p:spPr bwMode="auto">
          <a:xfrm>
            <a:off x="707946" y="5885507"/>
            <a:ext cx="1519819" cy="112851"/>
          </a:xfrm>
          <a:prstGeom prst="rect">
            <a:avLst/>
          </a:prstGeom>
          <a:noFill/>
          <a:ln w="19050" algn="ctr">
            <a:noFill/>
            <a:miter lim="800000"/>
            <a:headEnd/>
            <a:tailEnd/>
          </a:ln>
        </p:spPr>
        <p:txBody>
          <a:bodyPr wrap="square" lIns="0" tIns="0" rIns="0" bIns="0" rtlCol="0">
            <a:spAutoFit/>
          </a:bodyPr>
          <a:lstStyle/>
          <a:p>
            <a:pPr>
              <a:lnSpc>
                <a:spcPct val="90000"/>
              </a:lnSpc>
            </a:pPr>
            <a:r>
              <a:rPr lang="en-US" sz="800" b="0" i="1">
                <a:latin typeface="Helvetica Neue Light" charset="0"/>
                <a:ea typeface="Helvetica Neue Light" charset="0"/>
                <a:cs typeface="Helvetica Neue Light" charset="0"/>
              </a:rPr>
              <a:t>Source: Citation Here</a:t>
            </a:r>
          </a:p>
        </p:txBody>
      </p:sp>
      <p:graphicFrame>
        <p:nvGraphicFramePr>
          <p:cNvPr id="21" name="Table 20"/>
          <p:cNvGraphicFramePr>
            <a:graphicFrameLocks noGrp="1"/>
          </p:cNvGraphicFramePr>
          <p:nvPr userDrawn="1">
            <p:extLst>
              <p:ext uri="{D42A27DB-BD31-4B8C-83A1-F6EECF244321}">
                <p14:modId xmlns:p14="http://schemas.microsoft.com/office/powerpoint/2010/main" val="1560878911"/>
              </p:ext>
            </p:extLst>
          </p:nvPr>
        </p:nvGraphicFramePr>
        <p:xfrm>
          <a:off x="707946" y="1925036"/>
          <a:ext cx="7491173" cy="3113581"/>
        </p:xfrm>
        <a:graphic>
          <a:graphicData uri="http://schemas.openxmlformats.org/drawingml/2006/table">
            <a:tbl>
              <a:tblPr firstRow="1" bandRow="1">
                <a:tableStyleId>{85BE263C-DBD7-4A20-BB59-AAB30ACAA65A}</a:tableStyleId>
              </a:tblPr>
              <a:tblGrid>
                <a:gridCol w="2966447">
                  <a:extLst>
                    <a:ext uri="{9D8B030D-6E8A-4147-A177-3AD203B41FA5}">
                      <a16:colId xmlns:a16="http://schemas.microsoft.com/office/drawing/2014/main" val="20000"/>
                    </a:ext>
                  </a:extLst>
                </a:gridCol>
                <a:gridCol w="2580453">
                  <a:extLst>
                    <a:ext uri="{9D8B030D-6E8A-4147-A177-3AD203B41FA5}">
                      <a16:colId xmlns:a16="http://schemas.microsoft.com/office/drawing/2014/main" val="20001"/>
                    </a:ext>
                  </a:extLst>
                </a:gridCol>
                <a:gridCol w="1944273">
                  <a:extLst>
                    <a:ext uri="{9D8B030D-6E8A-4147-A177-3AD203B41FA5}">
                      <a16:colId xmlns:a16="http://schemas.microsoft.com/office/drawing/2014/main" val="20002"/>
                    </a:ext>
                  </a:extLst>
                </a:gridCol>
              </a:tblGrid>
              <a:tr h="340706">
                <a:tc>
                  <a:txBody>
                    <a:bodyPr/>
                    <a:lstStyle/>
                    <a:p>
                      <a:pPr algn="l">
                        <a:lnSpc>
                          <a:spcPct val="90000"/>
                        </a:lnSpc>
                      </a:pPr>
                      <a:endParaRPr lang="en-US">
                        <a:solidFill>
                          <a:schemeClr val="tx1"/>
                        </a:solidFill>
                        <a:latin typeface="MedMen" charset="0"/>
                        <a:ea typeface="MedMen" charset="0"/>
                        <a:cs typeface="MedMen" charset="0"/>
                      </a:endParaRPr>
                    </a:p>
                  </a:txBody>
                  <a:tcPr anchor="b">
                    <a:lnL>
                      <a:noFill/>
                    </a:lnL>
                    <a:lnR>
                      <a:noFill/>
                    </a:lnR>
                    <a:lnT w="25400" cmpd="sng">
                      <a:noFill/>
                    </a:lnT>
                    <a:lnB w="25400" cmpd="sng">
                      <a:noFill/>
                    </a:lnB>
                    <a:lnTlToBr w="12700" cmpd="sng">
                      <a:noFill/>
                      <a:prstDash val="solid"/>
                    </a:lnTlToBr>
                    <a:lnBlToTr w="12700" cmpd="sng">
                      <a:noFill/>
                      <a:prstDash val="solid"/>
                    </a:lnBlToTr>
                  </a:tcPr>
                </a:tc>
                <a:tc>
                  <a:txBody>
                    <a:bodyPr/>
                    <a:lstStyle/>
                    <a:p>
                      <a:pPr algn="r">
                        <a:lnSpc>
                          <a:spcPct val="90000"/>
                        </a:lnSpc>
                      </a:pPr>
                      <a:r>
                        <a:rPr lang="en-US" sz="1400">
                          <a:latin typeface="MedMen" charset="0"/>
                          <a:ea typeface="MedMen" charset="0"/>
                          <a:cs typeface="MedMen" charset="0"/>
                        </a:rPr>
                        <a:t>Subject Title Here</a:t>
                      </a:r>
                      <a:endParaRPr lang="en-US" sz="1400" b="0" i="0">
                        <a:solidFill>
                          <a:schemeClr val="accent1"/>
                        </a:solidFill>
                        <a:latin typeface="MedMen" charset="0"/>
                        <a:ea typeface="MedMen" charset="0"/>
                        <a:cs typeface="MedMen" charset="0"/>
                      </a:endParaRPr>
                    </a:p>
                  </a:txBody>
                  <a:tcPr anchor="b">
                    <a:lnL>
                      <a:noFill/>
                    </a:lnL>
                    <a:lnR>
                      <a:noFill/>
                    </a:lnR>
                    <a:lnT w="25400" cmpd="sng">
                      <a:noFill/>
                    </a:lnT>
                    <a:lnB w="25400" cmpd="sng">
                      <a:noFill/>
                    </a:lnB>
                    <a:lnTlToBr w="12700" cmpd="sng">
                      <a:noFill/>
                      <a:prstDash val="solid"/>
                    </a:lnTlToBr>
                    <a:lnBlToTr w="12700" cmpd="sng">
                      <a:noFill/>
                      <a:prstDash val="solid"/>
                    </a:lnBlToTr>
                  </a:tcPr>
                </a:tc>
                <a:tc>
                  <a:txBody>
                    <a:bodyPr/>
                    <a:lstStyle/>
                    <a:p>
                      <a:pPr algn="r">
                        <a:lnSpc>
                          <a:spcPct val="90000"/>
                        </a:lnSpc>
                      </a:pPr>
                      <a:r>
                        <a:rPr lang="en-US" sz="1400">
                          <a:latin typeface="MedMen" charset="0"/>
                          <a:ea typeface="MedMen" charset="0"/>
                          <a:cs typeface="MedMen" charset="0"/>
                        </a:rPr>
                        <a:t>Subject Title </a:t>
                      </a:r>
                      <a:br>
                        <a:rPr lang="en-US" sz="1400">
                          <a:latin typeface="MedMen" charset="0"/>
                          <a:ea typeface="MedMen" charset="0"/>
                          <a:cs typeface="MedMen" charset="0"/>
                        </a:rPr>
                      </a:br>
                      <a:r>
                        <a:rPr lang="en-US" sz="1400">
                          <a:latin typeface="MedMen" charset="0"/>
                          <a:ea typeface="MedMen" charset="0"/>
                          <a:cs typeface="MedMen" charset="0"/>
                        </a:rPr>
                        <a:t>Here (%</a:t>
                      </a:r>
                      <a:r>
                        <a:rPr lang="en-US" sz="1000">
                          <a:latin typeface="MedMen" charset="0"/>
                          <a:ea typeface="MedMen" charset="0"/>
                          <a:cs typeface="MedMen" charset="0"/>
                        </a:rPr>
                        <a:t>)</a:t>
                      </a:r>
                      <a:endParaRPr lang="en-US" sz="1000" b="0" i="0">
                        <a:solidFill>
                          <a:schemeClr val="accent1"/>
                        </a:solidFill>
                        <a:latin typeface="MedMen" charset="0"/>
                        <a:ea typeface="MedMen" charset="0"/>
                        <a:cs typeface="MedMen" charset="0"/>
                      </a:endParaRPr>
                    </a:p>
                  </a:txBody>
                  <a:tcPr anchor="b">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5941">
                <a:tc>
                  <a:txBody>
                    <a:bodyPr/>
                    <a:lstStyle/>
                    <a:p>
                      <a:pPr algn="l">
                        <a:lnSpc>
                          <a:spcPct val="90000"/>
                        </a:lnSpc>
                      </a:pPr>
                      <a:r>
                        <a:rPr lang="en-US" sz="1800">
                          <a:latin typeface="MedMen" charset="0"/>
                          <a:ea typeface="MedMen" charset="0"/>
                          <a:cs typeface="MedMen" charset="0"/>
                        </a:rPr>
                        <a:t>Title 1</a:t>
                      </a:r>
                      <a:endParaRPr lang="en-US" sz="1800" b="0" i="0">
                        <a:solidFill>
                          <a:schemeClr val="accent5">
                            <a:lumMod val="75000"/>
                          </a:schemeClr>
                        </a:solidFill>
                        <a:latin typeface="MedMen" charset="0"/>
                        <a:ea typeface="MedMen" charset="0"/>
                        <a:cs typeface="MedMen" charset="0"/>
                      </a:endParaRPr>
                    </a:p>
                  </a:txBody>
                  <a:tcPr>
                    <a:lnL>
                      <a:noFill/>
                    </a:lnL>
                    <a:lnR>
                      <a:noFill/>
                    </a:lnR>
                    <a:lnT w="25400" cmpd="sng">
                      <a:noFill/>
                    </a:lnT>
                    <a:lnB>
                      <a:noFill/>
                    </a:lnB>
                    <a:lnTlToBr w="12700" cmpd="sng">
                      <a:noFill/>
                      <a:prstDash val="solid"/>
                    </a:lnTlToBr>
                    <a:lnBlToTr w="12700" cmpd="sng">
                      <a:noFill/>
                      <a:prstDash val="solid"/>
                    </a:lnBlToTr>
                  </a:tcPr>
                </a:tc>
                <a:tc>
                  <a:txBody>
                    <a:bodyPr/>
                    <a:lstStyle/>
                    <a:p>
                      <a:pPr algn="r">
                        <a:lnSpc>
                          <a:spcPct val="90000"/>
                        </a:lnSpc>
                      </a:pPr>
                      <a:r>
                        <a:rPr lang="en-US" sz="1800">
                          <a:latin typeface="MedMen" charset="0"/>
                          <a:ea typeface="MedMen" charset="0"/>
                          <a:cs typeface="MedMen" charset="0"/>
                        </a:rPr>
                        <a:t>Data</a:t>
                      </a:r>
                      <a:r>
                        <a:rPr lang="en-US" sz="1800" baseline="0">
                          <a:latin typeface="MedMen" charset="0"/>
                          <a:ea typeface="MedMen" charset="0"/>
                          <a:cs typeface="MedMen" charset="0"/>
                        </a:rPr>
                        <a:t> here</a:t>
                      </a:r>
                      <a:endParaRPr lang="en-US" sz="1800" b="0" i="0">
                        <a:solidFill>
                          <a:schemeClr val="accent5">
                            <a:lumMod val="75000"/>
                          </a:schemeClr>
                        </a:solidFill>
                        <a:latin typeface="MedMen" charset="0"/>
                        <a:ea typeface="MedMen" charset="0"/>
                        <a:cs typeface="MedMen" charset="0"/>
                      </a:endParaRPr>
                    </a:p>
                  </a:txBody>
                  <a:tcPr>
                    <a:lnL>
                      <a:noFill/>
                    </a:lnL>
                    <a:lnR>
                      <a:noFill/>
                    </a:lnR>
                    <a:lnT w="25400" cmpd="sng">
                      <a:noFill/>
                    </a:lnT>
                    <a:lnB>
                      <a:noFill/>
                    </a:lnB>
                    <a:lnTlToBr w="12700" cmpd="sng">
                      <a:noFill/>
                      <a:prstDash val="solid"/>
                    </a:lnTlToBr>
                    <a:lnBlToTr w="12700" cmpd="sng">
                      <a:noFill/>
                      <a:prstDash val="solid"/>
                    </a:lnBlToTr>
                  </a:tcPr>
                </a:tc>
                <a:tc>
                  <a:txBody>
                    <a:bodyPr/>
                    <a:lstStyle/>
                    <a:p>
                      <a:pPr algn="r">
                        <a:lnSpc>
                          <a:spcPct val="90000"/>
                        </a:lnSpc>
                      </a:pPr>
                      <a:r>
                        <a:rPr lang="en-US" sz="1800">
                          <a:latin typeface="MedMen" charset="0"/>
                          <a:ea typeface="MedMen" charset="0"/>
                          <a:cs typeface="MedMen" charset="0"/>
                        </a:rPr>
                        <a:t>XX%</a:t>
                      </a:r>
                      <a:endParaRPr lang="en-US" sz="1800" b="0" i="0">
                        <a:solidFill>
                          <a:schemeClr val="accent5">
                            <a:lumMod val="75000"/>
                          </a:schemeClr>
                        </a:solidFill>
                        <a:latin typeface="MedMen" charset="0"/>
                        <a:ea typeface="MedMen" charset="0"/>
                        <a:cs typeface="MedMen" charset="0"/>
                      </a:endParaRPr>
                    </a:p>
                  </a:txBody>
                  <a:tcP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0706">
                <a:tc>
                  <a:txBody>
                    <a:bodyPr/>
                    <a:lstStyle/>
                    <a:p>
                      <a:pPr algn="l">
                        <a:lnSpc>
                          <a:spcPct val="90000"/>
                        </a:lnSpc>
                      </a:pPr>
                      <a:r>
                        <a:rPr lang="en-US" sz="1800">
                          <a:latin typeface="MedMen" charset="0"/>
                          <a:ea typeface="MedMen" charset="0"/>
                          <a:cs typeface="MedMen" charset="0"/>
                        </a:rPr>
                        <a:t>Title 2</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r">
                        <a:lnSpc>
                          <a:spcPct val="90000"/>
                        </a:lnSpc>
                      </a:pPr>
                      <a:r>
                        <a:rPr lang="en-US" sz="1800">
                          <a:latin typeface="MedMen" charset="0"/>
                          <a:ea typeface="MedMen" charset="0"/>
                          <a:cs typeface="MedMen" charset="0"/>
                        </a:rPr>
                        <a:t>Data here</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r">
                        <a:lnSpc>
                          <a:spcPct val="90000"/>
                        </a:lnSpc>
                      </a:pPr>
                      <a:r>
                        <a:rPr lang="en-US" sz="1800">
                          <a:latin typeface="MedMen" charset="0"/>
                          <a:ea typeface="MedMen" charset="0"/>
                          <a:cs typeface="MedMen" charset="0"/>
                        </a:rPr>
                        <a:t>XX%</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0706">
                <a:tc>
                  <a:txBody>
                    <a:bodyPr/>
                    <a:lstStyle/>
                    <a:p>
                      <a:pPr algn="l">
                        <a:lnSpc>
                          <a:spcPct val="90000"/>
                        </a:lnSpc>
                      </a:pPr>
                      <a:r>
                        <a:rPr lang="en-US" sz="1800">
                          <a:latin typeface="MedMen" charset="0"/>
                          <a:ea typeface="MedMen" charset="0"/>
                          <a:cs typeface="MedMen" charset="0"/>
                        </a:rPr>
                        <a:t>Title 3</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r">
                        <a:lnSpc>
                          <a:spcPct val="90000"/>
                        </a:lnSpc>
                      </a:pPr>
                      <a:r>
                        <a:rPr lang="en-US" sz="1800">
                          <a:latin typeface="MedMen" charset="0"/>
                          <a:ea typeface="MedMen" charset="0"/>
                          <a:cs typeface="MedMen" charset="0"/>
                        </a:rPr>
                        <a:t>Data here</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r">
                        <a:lnSpc>
                          <a:spcPct val="90000"/>
                        </a:lnSpc>
                      </a:pPr>
                      <a:r>
                        <a:rPr lang="en-US" sz="1800">
                          <a:latin typeface="MedMen" charset="0"/>
                          <a:ea typeface="MedMen" charset="0"/>
                          <a:cs typeface="MedMen" charset="0"/>
                        </a:rPr>
                        <a:t>XX%</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0706">
                <a:tc>
                  <a:txBody>
                    <a:bodyPr/>
                    <a:lstStyle/>
                    <a:p>
                      <a:pPr algn="l">
                        <a:lnSpc>
                          <a:spcPct val="90000"/>
                        </a:lnSpc>
                      </a:pPr>
                      <a:r>
                        <a:rPr lang="en-US" sz="1800">
                          <a:latin typeface="MedMen" charset="0"/>
                          <a:ea typeface="MedMen" charset="0"/>
                          <a:cs typeface="MedMen" charset="0"/>
                        </a:rPr>
                        <a:t>Title 4</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r">
                        <a:lnSpc>
                          <a:spcPct val="90000"/>
                        </a:lnSpc>
                      </a:pPr>
                      <a:r>
                        <a:rPr lang="en-US" sz="1800">
                          <a:latin typeface="MedMen" charset="0"/>
                          <a:ea typeface="MedMen" charset="0"/>
                          <a:cs typeface="MedMen" charset="0"/>
                        </a:rPr>
                        <a:t>Data here</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r">
                        <a:lnSpc>
                          <a:spcPct val="90000"/>
                        </a:lnSpc>
                      </a:pPr>
                      <a:r>
                        <a:rPr lang="en-US" sz="1800">
                          <a:latin typeface="MedMen" charset="0"/>
                          <a:ea typeface="MedMen" charset="0"/>
                          <a:cs typeface="MedMen" charset="0"/>
                        </a:rPr>
                        <a:t>XX%</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0706">
                <a:tc>
                  <a:txBody>
                    <a:bodyPr/>
                    <a:lstStyle/>
                    <a:p>
                      <a:pPr algn="l">
                        <a:lnSpc>
                          <a:spcPct val="90000"/>
                        </a:lnSpc>
                      </a:pPr>
                      <a:r>
                        <a:rPr lang="en-US" sz="1800">
                          <a:latin typeface="MedMen" charset="0"/>
                          <a:ea typeface="MedMen" charset="0"/>
                          <a:cs typeface="MedMen" charset="0"/>
                        </a:rPr>
                        <a:t>Title 6</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r">
                        <a:lnSpc>
                          <a:spcPct val="90000"/>
                        </a:lnSpc>
                      </a:pPr>
                      <a:r>
                        <a:rPr lang="en-US" sz="1800">
                          <a:latin typeface="MedMen" charset="0"/>
                          <a:ea typeface="MedMen" charset="0"/>
                          <a:cs typeface="MedMen" charset="0"/>
                        </a:rPr>
                        <a:t>Data here</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r">
                        <a:lnSpc>
                          <a:spcPct val="90000"/>
                        </a:lnSpc>
                      </a:pPr>
                      <a:r>
                        <a:rPr lang="en-US" sz="1800">
                          <a:latin typeface="MedMen" charset="0"/>
                          <a:ea typeface="MedMen" charset="0"/>
                          <a:cs typeface="MedMen" charset="0"/>
                        </a:rPr>
                        <a:t>XX%</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40706">
                <a:tc>
                  <a:txBody>
                    <a:bodyPr/>
                    <a:lstStyle/>
                    <a:p>
                      <a:pPr algn="l">
                        <a:lnSpc>
                          <a:spcPct val="90000"/>
                        </a:lnSpc>
                      </a:pPr>
                      <a:r>
                        <a:rPr lang="en-US" sz="1800">
                          <a:latin typeface="MedMen" charset="0"/>
                          <a:ea typeface="MedMen" charset="0"/>
                          <a:cs typeface="MedMen" charset="0"/>
                        </a:rPr>
                        <a:t>Title 6</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r">
                        <a:lnSpc>
                          <a:spcPct val="90000"/>
                        </a:lnSpc>
                      </a:pPr>
                      <a:r>
                        <a:rPr lang="en-US" sz="1800">
                          <a:latin typeface="MedMen" charset="0"/>
                          <a:ea typeface="MedMen" charset="0"/>
                          <a:cs typeface="MedMen" charset="0"/>
                        </a:rPr>
                        <a:t>Data here</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r">
                        <a:lnSpc>
                          <a:spcPct val="90000"/>
                        </a:lnSpc>
                      </a:pPr>
                      <a:r>
                        <a:rPr lang="en-US" sz="1800">
                          <a:latin typeface="MedMen" charset="0"/>
                          <a:ea typeface="MedMen" charset="0"/>
                          <a:cs typeface="MedMen" charset="0"/>
                        </a:rPr>
                        <a:t>XX%</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96235">
                <a:tc>
                  <a:txBody>
                    <a:bodyPr/>
                    <a:lstStyle/>
                    <a:p>
                      <a:pPr algn="l">
                        <a:lnSpc>
                          <a:spcPct val="90000"/>
                        </a:lnSpc>
                      </a:pPr>
                      <a:endParaRPr lang="en-US" sz="1800">
                        <a:latin typeface="MedMen" charset="0"/>
                        <a:ea typeface="MedMen" charset="0"/>
                        <a:cs typeface="MedMen" charset="0"/>
                      </a:endParaRPr>
                    </a:p>
                    <a:p>
                      <a:pPr algn="l">
                        <a:lnSpc>
                          <a:spcPct val="90000"/>
                        </a:lnSpc>
                      </a:pPr>
                      <a:r>
                        <a:rPr lang="en-US" sz="1800">
                          <a:latin typeface="MedMen" charset="0"/>
                          <a:ea typeface="MedMen" charset="0"/>
                          <a:cs typeface="MedMen" charset="0"/>
                        </a:rPr>
                        <a:t>Total</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w="25400" cmpd="sng">
                      <a:noFill/>
                    </a:lnB>
                    <a:lnTlToBr w="12700" cmpd="sng">
                      <a:noFill/>
                      <a:prstDash val="solid"/>
                    </a:lnTlToBr>
                    <a:lnBlToTr w="12700" cmpd="sng">
                      <a:noFill/>
                      <a:prstDash val="solid"/>
                    </a:lnBlToTr>
                  </a:tcPr>
                </a:tc>
                <a:tc>
                  <a:txBody>
                    <a:bodyPr/>
                    <a:lstStyle/>
                    <a:p>
                      <a:pPr algn="r">
                        <a:lnSpc>
                          <a:spcPct val="90000"/>
                        </a:lnSpc>
                      </a:pPr>
                      <a:endParaRPr lang="en-US" sz="1800">
                        <a:latin typeface="MedMen" charset="0"/>
                        <a:ea typeface="MedMen" charset="0"/>
                        <a:cs typeface="MedMen" charset="0"/>
                      </a:endParaRPr>
                    </a:p>
                    <a:p>
                      <a:pPr algn="r">
                        <a:lnSpc>
                          <a:spcPct val="90000"/>
                        </a:lnSpc>
                      </a:pPr>
                      <a:r>
                        <a:rPr lang="en-US" sz="1800">
                          <a:latin typeface="MedMen" charset="0"/>
                          <a:ea typeface="MedMen" charset="0"/>
                          <a:cs typeface="MedMen" charset="0"/>
                        </a:rPr>
                        <a:t>Total Data Here</a:t>
                      </a: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w="25400" cmpd="sng">
                      <a:noFill/>
                    </a:lnB>
                    <a:lnTlToBr w="12700" cmpd="sng">
                      <a:noFill/>
                      <a:prstDash val="solid"/>
                    </a:lnTlToBr>
                    <a:lnBlToTr w="12700" cmpd="sng">
                      <a:noFill/>
                      <a:prstDash val="solid"/>
                    </a:lnBlToTr>
                  </a:tcPr>
                </a:tc>
                <a:tc>
                  <a:txBody>
                    <a:bodyPr/>
                    <a:lstStyle/>
                    <a:p>
                      <a:pPr algn="r">
                        <a:lnSpc>
                          <a:spcPct val="90000"/>
                        </a:lnSpc>
                      </a:pPr>
                      <a:endParaRPr lang="en-US" sz="1800" b="0" i="0">
                        <a:solidFill>
                          <a:schemeClr val="accent5">
                            <a:lumMod val="75000"/>
                          </a:schemeClr>
                        </a:solidFill>
                        <a:latin typeface="MedMen" charset="0"/>
                        <a:ea typeface="MedMen" charset="0"/>
                        <a:cs typeface="MedMen" charset="0"/>
                      </a:endParaRPr>
                    </a:p>
                  </a:txBody>
                  <a:tcP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22" name="Shape 48"/>
          <p:cNvSpPr txBox="1">
            <a:spLocks noGrp="1"/>
          </p:cNvSpPr>
          <p:nvPr>
            <p:ph type="body" idx="13" hasCustomPrompt="1"/>
          </p:nvPr>
        </p:nvSpPr>
        <p:spPr>
          <a:xfrm>
            <a:off x="508000" y="1139479"/>
            <a:ext cx="8121648" cy="373811"/>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5"/>
              </a:buClr>
              <a:buFont typeface="Noto Sans Symbols"/>
              <a:buNone/>
              <a:defRPr sz="1200" b="0" i="0" u="none" strike="noStrike" cap="none">
                <a:solidFill>
                  <a:srgbClr val="94070A"/>
                </a:solidFill>
                <a:latin typeface="MedMen" charset="0"/>
                <a:ea typeface="MedMen" charset="0"/>
                <a:cs typeface="MedMen" charset="0"/>
                <a:sym typeface="Arial"/>
              </a:defRPr>
            </a:lvl1pPr>
            <a:lvl2pPr marL="307682" marR="0" lvl="1" indent="-85431"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2pPr>
            <a:lvl3pPr marL="461524" marR="0" lvl="2" indent="-107829"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3pPr>
            <a:lvl4pPr marL="615365" marR="0" lvl="3" indent="-109270"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4pPr>
            <a:lvl5pPr marL="769206" marR="0" lvl="4" indent="-89756"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5pPr>
            <a:lvl6pPr marL="987149" marR="0" lvl="5" indent="-57509"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lvl="0"/>
            <a:r>
              <a:rPr lang="en-US" dirty="0"/>
              <a:t>Table Chart Sample</a:t>
            </a:r>
          </a:p>
        </p:txBody>
      </p:sp>
      <p:sp>
        <p:nvSpPr>
          <p:cNvPr id="9" name="Shape 45"/>
          <p:cNvSpPr txBox="1">
            <a:spLocks noGrp="1"/>
          </p:cNvSpPr>
          <p:nvPr>
            <p:ph type="title" hasCustomPrompt="1"/>
          </p:nvPr>
        </p:nvSpPr>
        <p:spPr>
          <a:xfrm>
            <a:off x="1717291" y="329862"/>
            <a:ext cx="6869150" cy="382581"/>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0" i="0" u="none" strike="noStrike" cap="none" baseline="0">
                <a:solidFill>
                  <a:srgbClr val="94070A"/>
                </a:solidFill>
                <a:latin typeface="MedMen" charset="0"/>
                <a:ea typeface="MedMen" charset="0"/>
                <a:cs typeface="MedMen" charset="0"/>
                <a:sym typeface="Garamond"/>
              </a:defRPr>
            </a:lvl1pPr>
            <a:lvl2pPr marL="0" marR="0" lvl="1" indent="0" algn="l" rtl="0">
              <a:spcBef>
                <a:spcPts val="0"/>
              </a:spcBef>
              <a:spcAft>
                <a:spcPts val="0"/>
              </a:spcAft>
              <a:buNone/>
              <a:defRPr sz="1400" b="1" i="0" u="none" strike="noStrike" cap="none">
                <a:solidFill>
                  <a:srgbClr val="376495"/>
                </a:solidFill>
                <a:latin typeface="Calibri"/>
                <a:ea typeface="Calibri"/>
                <a:cs typeface="Calibri"/>
                <a:sym typeface="Calibri"/>
              </a:defRPr>
            </a:lvl2pPr>
            <a:lvl3pPr marL="0" marR="0" lvl="2" indent="0" algn="l" rtl="0">
              <a:spcBef>
                <a:spcPts val="0"/>
              </a:spcBef>
              <a:spcAft>
                <a:spcPts val="0"/>
              </a:spcAft>
              <a:buNone/>
              <a:defRPr sz="1400" b="1" i="0" u="none" strike="noStrike" cap="none">
                <a:solidFill>
                  <a:srgbClr val="376495"/>
                </a:solidFill>
                <a:latin typeface="Calibri"/>
                <a:ea typeface="Calibri"/>
                <a:cs typeface="Calibri"/>
                <a:sym typeface="Calibri"/>
              </a:defRPr>
            </a:lvl3pPr>
            <a:lvl4pPr marL="0" marR="0" lvl="3" indent="0" algn="l" rtl="0">
              <a:spcBef>
                <a:spcPts val="0"/>
              </a:spcBef>
              <a:spcAft>
                <a:spcPts val="0"/>
              </a:spcAft>
              <a:buNone/>
              <a:defRPr sz="1400" b="1" i="0" u="none" strike="noStrike" cap="none">
                <a:solidFill>
                  <a:srgbClr val="376495"/>
                </a:solidFill>
                <a:latin typeface="Calibri"/>
                <a:ea typeface="Calibri"/>
                <a:cs typeface="Calibri"/>
                <a:sym typeface="Calibri"/>
              </a:defRPr>
            </a:lvl4pPr>
            <a:lvl5pPr marL="0" marR="0" lvl="4" indent="0" algn="l" rtl="0">
              <a:spcBef>
                <a:spcPts val="0"/>
              </a:spcBef>
              <a:spcAft>
                <a:spcPts val="0"/>
              </a:spcAft>
              <a:buNone/>
              <a:defRPr sz="1400" b="1" i="0" u="none" strike="noStrike" cap="none">
                <a:solidFill>
                  <a:srgbClr val="376495"/>
                </a:solidFill>
                <a:latin typeface="Calibri"/>
                <a:ea typeface="Calibri"/>
                <a:cs typeface="Calibri"/>
                <a:sym typeface="Calibri"/>
              </a:defRPr>
            </a:lvl5pPr>
            <a:lvl6pPr marL="410242" marR="0" lvl="5" indent="-3842" algn="l" rtl="0">
              <a:spcBef>
                <a:spcPts val="0"/>
              </a:spcBef>
              <a:spcAft>
                <a:spcPts val="0"/>
              </a:spcAft>
              <a:buNone/>
              <a:defRPr sz="1400" b="1" i="0" u="none" strike="noStrike" cap="none">
                <a:solidFill>
                  <a:srgbClr val="376495"/>
                </a:solidFill>
                <a:latin typeface="Calibri"/>
                <a:ea typeface="Calibri"/>
                <a:cs typeface="Calibri"/>
                <a:sym typeface="Calibri"/>
              </a:defRPr>
            </a:lvl6pPr>
            <a:lvl7pPr marL="820487" marR="0" lvl="6" indent="-7687" algn="l" rtl="0">
              <a:spcBef>
                <a:spcPts val="0"/>
              </a:spcBef>
              <a:spcAft>
                <a:spcPts val="0"/>
              </a:spcAft>
              <a:buNone/>
              <a:defRPr sz="1400" b="1" i="0" u="none" strike="noStrike" cap="none">
                <a:solidFill>
                  <a:srgbClr val="376495"/>
                </a:solidFill>
                <a:latin typeface="Calibri"/>
                <a:ea typeface="Calibri"/>
                <a:cs typeface="Calibri"/>
                <a:sym typeface="Calibri"/>
              </a:defRPr>
            </a:lvl7pPr>
            <a:lvl8pPr marL="1230730" marR="0" lvl="7" indent="-11530" algn="l" rtl="0">
              <a:spcBef>
                <a:spcPts val="0"/>
              </a:spcBef>
              <a:spcAft>
                <a:spcPts val="0"/>
              </a:spcAft>
              <a:buNone/>
              <a:defRPr sz="1400" b="1" i="0" u="none" strike="noStrike" cap="none">
                <a:solidFill>
                  <a:srgbClr val="376495"/>
                </a:solidFill>
                <a:latin typeface="Calibri"/>
                <a:ea typeface="Calibri"/>
                <a:cs typeface="Calibri"/>
                <a:sym typeface="Calibri"/>
              </a:defRPr>
            </a:lvl8pPr>
            <a:lvl9pPr marL="1640973" marR="0" lvl="8" indent="-2673" algn="l" rtl="0">
              <a:spcBef>
                <a:spcPts val="0"/>
              </a:spcBef>
              <a:spcAft>
                <a:spcPts val="0"/>
              </a:spcAft>
              <a:buNone/>
              <a:defRPr sz="1400" b="1" i="0" u="none" strike="noStrike" cap="none">
                <a:solidFill>
                  <a:srgbClr val="376495"/>
                </a:solidFill>
                <a:latin typeface="Calibri"/>
                <a:ea typeface="Calibri"/>
                <a:cs typeface="Calibri"/>
                <a:sym typeface="Calibri"/>
              </a:defRPr>
            </a:lvl9pPr>
          </a:lstStyle>
          <a:p>
            <a:r>
              <a:rPr lang="en-US" dirty="0"/>
              <a:t>Title </a:t>
            </a:r>
            <a:r>
              <a:rPr lang="en-US" dirty="0" err="1"/>
              <a:t>MedMen</a:t>
            </a:r>
            <a:r>
              <a:rPr lang="en-US" dirty="0"/>
              <a:t> Regular</a:t>
            </a:r>
            <a:r>
              <a:rPr lang="mr-IN" dirty="0"/>
              <a:t>–</a:t>
            </a:r>
            <a:r>
              <a:rPr lang="en-US" dirty="0"/>
              <a:t> 24 </a:t>
            </a:r>
            <a:r>
              <a:rPr lang="en-US" dirty="0" err="1"/>
              <a:t>pt</a:t>
            </a:r>
            <a:endParaRPr dirty="0"/>
          </a:p>
        </p:txBody>
      </p:sp>
    </p:spTree>
    <p:extLst>
      <p:ext uri="{BB962C8B-B14F-4D97-AF65-F5344CB8AC3E}">
        <p14:creationId xmlns:p14="http://schemas.microsoft.com/office/powerpoint/2010/main" val="1879235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graphicFrame>
        <p:nvGraphicFramePr>
          <p:cNvPr id="3" name="Chart 2"/>
          <p:cNvGraphicFramePr/>
          <p:nvPr userDrawn="1">
            <p:extLst>
              <p:ext uri="{D42A27DB-BD31-4B8C-83A1-F6EECF244321}">
                <p14:modId xmlns:p14="http://schemas.microsoft.com/office/powerpoint/2010/main" val="892530571"/>
              </p:ext>
            </p:extLst>
          </p:nvPr>
        </p:nvGraphicFramePr>
        <p:xfrm>
          <a:off x="707946" y="1763767"/>
          <a:ext cx="7145734" cy="3891431"/>
        </p:xfrm>
        <a:graphic>
          <a:graphicData uri="http://schemas.openxmlformats.org/drawingml/2006/chart">
            <c:chart xmlns:c="http://schemas.openxmlformats.org/drawingml/2006/chart" xmlns:r="http://schemas.openxmlformats.org/officeDocument/2006/relationships" r:id="rId2"/>
          </a:graphicData>
        </a:graphic>
      </p:graphicFrame>
      <p:sp>
        <p:nvSpPr>
          <p:cNvPr id="6" name="Shape 48"/>
          <p:cNvSpPr txBox="1">
            <a:spLocks noGrp="1"/>
          </p:cNvSpPr>
          <p:nvPr>
            <p:ph type="body" idx="13" hasCustomPrompt="1"/>
          </p:nvPr>
        </p:nvSpPr>
        <p:spPr>
          <a:xfrm>
            <a:off x="464793" y="1088679"/>
            <a:ext cx="8121648" cy="373811"/>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5"/>
              </a:buClr>
              <a:buFont typeface="Noto Sans Symbols"/>
              <a:buNone/>
              <a:defRPr sz="1200" b="0" i="0" u="none" strike="noStrike" cap="none">
                <a:solidFill>
                  <a:srgbClr val="94070A"/>
                </a:solidFill>
                <a:latin typeface="MedMen" charset="0"/>
                <a:ea typeface="MedMen" charset="0"/>
                <a:cs typeface="MedMen" charset="0"/>
                <a:sym typeface="Arial"/>
              </a:defRPr>
            </a:lvl1pPr>
            <a:lvl2pPr marL="307682" marR="0" lvl="1" indent="-85431"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2pPr>
            <a:lvl3pPr marL="461524" marR="0" lvl="2" indent="-107829"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3pPr>
            <a:lvl4pPr marL="615365" marR="0" lvl="3" indent="-109270"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4pPr>
            <a:lvl5pPr marL="769206" marR="0" lvl="4" indent="-89756"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5pPr>
            <a:lvl6pPr marL="987149" marR="0" lvl="5" indent="-57509"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lvl="0"/>
            <a:r>
              <a:rPr lang="en-US" dirty="0"/>
              <a:t>Bar Chart Sample</a:t>
            </a:r>
          </a:p>
        </p:txBody>
      </p:sp>
      <p:sp>
        <p:nvSpPr>
          <p:cNvPr id="7" name="TextBox 6"/>
          <p:cNvSpPr txBox="1"/>
          <p:nvPr userDrawn="1"/>
        </p:nvSpPr>
        <p:spPr bwMode="auto">
          <a:xfrm>
            <a:off x="707946" y="5885507"/>
            <a:ext cx="1519819" cy="112851"/>
          </a:xfrm>
          <a:prstGeom prst="rect">
            <a:avLst/>
          </a:prstGeom>
          <a:noFill/>
          <a:ln w="19050" algn="ctr">
            <a:noFill/>
            <a:miter lim="800000"/>
            <a:headEnd/>
            <a:tailEnd/>
          </a:ln>
        </p:spPr>
        <p:txBody>
          <a:bodyPr wrap="square" lIns="0" tIns="0" rIns="0" bIns="0" rtlCol="0">
            <a:spAutoFit/>
          </a:bodyPr>
          <a:lstStyle/>
          <a:p>
            <a:pPr>
              <a:lnSpc>
                <a:spcPct val="90000"/>
              </a:lnSpc>
            </a:pPr>
            <a:r>
              <a:rPr lang="en-US" sz="800" b="0" i="0">
                <a:solidFill>
                  <a:schemeClr val="bg1"/>
                </a:solidFill>
                <a:latin typeface="MedMen Light" charset="0"/>
                <a:ea typeface="MedMen Light" charset="0"/>
                <a:cs typeface="MedMen Light" charset="0"/>
              </a:rPr>
              <a:t>Source: Citation Here</a:t>
            </a:r>
          </a:p>
        </p:txBody>
      </p:sp>
      <p:sp>
        <p:nvSpPr>
          <p:cNvPr id="8" name="Shape 45"/>
          <p:cNvSpPr txBox="1">
            <a:spLocks noGrp="1"/>
          </p:cNvSpPr>
          <p:nvPr>
            <p:ph type="title" hasCustomPrompt="1"/>
          </p:nvPr>
        </p:nvSpPr>
        <p:spPr>
          <a:xfrm>
            <a:off x="1717291" y="329862"/>
            <a:ext cx="6869150" cy="382581"/>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0" i="0" u="none" strike="noStrike" cap="none" baseline="0">
                <a:solidFill>
                  <a:srgbClr val="94070A"/>
                </a:solidFill>
                <a:latin typeface="MedMen" charset="0"/>
                <a:ea typeface="MedMen" charset="0"/>
                <a:cs typeface="MedMen" charset="0"/>
                <a:sym typeface="Garamond"/>
              </a:defRPr>
            </a:lvl1pPr>
            <a:lvl2pPr marL="0" marR="0" lvl="1" indent="0" algn="l" rtl="0">
              <a:spcBef>
                <a:spcPts val="0"/>
              </a:spcBef>
              <a:spcAft>
                <a:spcPts val="0"/>
              </a:spcAft>
              <a:buNone/>
              <a:defRPr sz="1400" b="1" i="0" u="none" strike="noStrike" cap="none">
                <a:solidFill>
                  <a:srgbClr val="376495"/>
                </a:solidFill>
                <a:latin typeface="Calibri"/>
                <a:ea typeface="Calibri"/>
                <a:cs typeface="Calibri"/>
                <a:sym typeface="Calibri"/>
              </a:defRPr>
            </a:lvl2pPr>
            <a:lvl3pPr marL="0" marR="0" lvl="2" indent="0" algn="l" rtl="0">
              <a:spcBef>
                <a:spcPts val="0"/>
              </a:spcBef>
              <a:spcAft>
                <a:spcPts val="0"/>
              </a:spcAft>
              <a:buNone/>
              <a:defRPr sz="1400" b="1" i="0" u="none" strike="noStrike" cap="none">
                <a:solidFill>
                  <a:srgbClr val="376495"/>
                </a:solidFill>
                <a:latin typeface="Calibri"/>
                <a:ea typeface="Calibri"/>
                <a:cs typeface="Calibri"/>
                <a:sym typeface="Calibri"/>
              </a:defRPr>
            </a:lvl3pPr>
            <a:lvl4pPr marL="0" marR="0" lvl="3" indent="0" algn="l" rtl="0">
              <a:spcBef>
                <a:spcPts val="0"/>
              </a:spcBef>
              <a:spcAft>
                <a:spcPts val="0"/>
              </a:spcAft>
              <a:buNone/>
              <a:defRPr sz="1400" b="1" i="0" u="none" strike="noStrike" cap="none">
                <a:solidFill>
                  <a:srgbClr val="376495"/>
                </a:solidFill>
                <a:latin typeface="Calibri"/>
                <a:ea typeface="Calibri"/>
                <a:cs typeface="Calibri"/>
                <a:sym typeface="Calibri"/>
              </a:defRPr>
            </a:lvl4pPr>
            <a:lvl5pPr marL="0" marR="0" lvl="4" indent="0" algn="l" rtl="0">
              <a:spcBef>
                <a:spcPts val="0"/>
              </a:spcBef>
              <a:spcAft>
                <a:spcPts val="0"/>
              </a:spcAft>
              <a:buNone/>
              <a:defRPr sz="1400" b="1" i="0" u="none" strike="noStrike" cap="none">
                <a:solidFill>
                  <a:srgbClr val="376495"/>
                </a:solidFill>
                <a:latin typeface="Calibri"/>
                <a:ea typeface="Calibri"/>
                <a:cs typeface="Calibri"/>
                <a:sym typeface="Calibri"/>
              </a:defRPr>
            </a:lvl5pPr>
            <a:lvl6pPr marL="410242" marR="0" lvl="5" indent="-3842" algn="l" rtl="0">
              <a:spcBef>
                <a:spcPts val="0"/>
              </a:spcBef>
              <a:spcAft>
                <a:spcPts val="0"/>
              </a:spcAft>
              <a:buNone/>
              <a:defRPr sz="1400" b="1" i="0" u="none" strike="noStrike" cap="none">
                <a:solidFill>
                  <a:srgbClr val="376495"/>
                </a:solidFill>
                <a:latin typeface="Calibri"/>
                <a:ea typeface="Calibri"/>
                <a:cs typeface="Calibri"/>
                <a:sym typeface="Calibri"/>
              </a:defRPr>
            </a:lvl6pPr>
            <a:lvl7pPr marL="820487" marR="0" lvl="6" indent="-7687" algn="l" rtl="0">
              <a:spcBef>
                <a:spcPts val="0"/>
              </a:spcBef>
              <a:spcAft>
                <a:spcPts val="0"/>
              </a:spcAft>
              <a:buNone/>
              <a:defRPr sz="1400" b="1" i="0" u="none" strike="noStrike" cap="none">
                <a:solidFill>
                  <a:srgbClr val="376495"/>
                </a:solidFill>
                <a:latin typeface="Calibri"/>
                <a:ea typeface="Calibri"/>
                <a:cs typeface="Calibri"/>
                <a:sym typeface="Calibri"/>
              </a:defRPr>
            </a:lvl7pPr>
            <a:lvl8pPr marL="1230730" marR="0" lvl="7" indent="-11530" algn="l" rtl="0">
              <a:spcBef>
                <a:spcPts val="0"/>
              </a:spcBef>
              <a:spcAft>
                <a:spcPts val="0"/>
              </a:spcAft>
              <a:buNone/>
              <a:defRPr sz="1400" b="1" i="0" u="none" strike="noStrike" cap="none">
                <a:solidFill>
                  <a:srgbClr val="376495"/>
                </a:solidFill>
                <a:latin typeface="Calibri"/>
                <a:ea typeface="Calibri"/>
                <a:cs typeface="Calibri"/>
                <a:sym typeface="Calibri"/>
              </a:defRPr>
            </a:lvl8pPr>
            <a:lvl9pPr marL="1640973" marR="0" lvl="8" indent="-2673" algn="l" rtl="0">
              <a:spcBef>
                <a:spcPts val="0"/>
              </a:spcBef>
              <a:spcAft>
                <a:spcPts val="0"/>
              </a:spcAft>
              <a:buNone/>
              <a:defRPr sz="1400" b="1" i="0" u="none" strike="noStrike" cap="none">
                <a:solidFill>
                  <a:srgbClr val="376495"/>
                </a:solidFill>
                <a:latin typeface="Calibri"/>
                <a:ea typeface="Calibri"/>
                <a:cs typeface="Calibri"/>
                <a:sym typeface="Calibri"/>
              </a:defRPr>
            </a:lvl9pPr>
          </a:lstStyle>
          <a:p>
            <a:r>
              <a:rPr lang="en-US" dirty="0"/>
              <a:t>Title </a:t>
            </a:r>
            <a:r>
              <a:rPr lang="en-US" dirty="0" err="1"/>
              <a:t>MedMen</a:t>
            </a:r>
            <a:r>
              <a:rPr lang="en-US" dirty="0"/>
              <a:t> Regular</a:t>
            </a:r>
            <a:r>
              <a:rPr lang="mr-IN" dirty="0"/>
              <a:t>–</a:t>
            </a:r>
            <a:r>
              <a:rPr lang="en-US" dirty="0"/>
              <a:t> 24 </a:t>
            </a:r>
            <a:r>
              <a:rPr lang="en-US" dirty="0" err="1"/>
              <a:t>pt</a:t>
            </a:r>
            <a:endParaRPr dirty="0"/>
          </a:p>
        </p:txBody>
      </p:sp>
    </p:spTree>
    <p:extLst>
      <p:ext uri="{BB962C8B-B14F-4D97-AF65-F5344CB8AC3E}">
        <p14:creationId xmlns:p14="http://schemas.microsoft.com/office/powerpoint/2010/main" val="660538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Sub Content Bullet">
    <p:spTree>
      <p:nvGrpSpPr>
        <p:cNvPr id="1" name="Shape 72"/>
        <p:cNvGrpSpPr/>
        <p:nvPr/>
      </p:nvGrpSpPr>
      <p:grpSpPr>
        <a:xfrm>
          <a:off x="0" y="0"/>
          <a:ext cx="0" cy="0"/>
          <a:chOff x="0" y="0"/>
          <a:chExt cx="0" cy="0"/>
        </a:xfrm>
      </p:grpSpPr>
      <p:sp>
        <p:nvSpPr>
          <p:cNvPr id="7" name="Shape 41"/>
          <p:cNvSpPr txBox="1">
            <a:spLocks noGrp="1"/>
          </p:cNvSpPr>
          <p:nvPr>
            <p:ph type="body" idx="1" hasCustomPrompt="1"/>
          </p:nvPr>
        </p:nvSpPr>
        <p:spPr>
          <a:xfrm>
            <a:off x="498764" y="1720158"/>
            <a:ext cx="8146473" cy="4212546"/>
          </a:xfrm>
          <a:prstGeom prst="rect">
            <a:avLst/>
          </a:prstGeom>
          <a:noFill/>
          <a:ln>
            <a:noFill/>
          </a:ln>
        </p:spPr>
        <p:txBody>
          <a:bodyPr lIns="91425" tIns="91425" rIns="91425" bIns="91425" anchor="t" anchorCtr="0"/>
          <a:lstStyle>
            <a:lvl1pPr marL="156690" marR="0" lvl="0" indent="-107794" algn="l" rtl="0">
              <a:lnSpc>
                <a:spcPct val="110000"/>
              </a:lnSpc>
              <a:spcBef>
                <a:spcPts val="0"/>
              </a:spcBef>
              <a:spcAft>
                <a:spcPts val="440"/>
              </a:spcAft>
              <a:buClr>
                <a:schemeClr val="bg2"/>
              </a:buClr>
              <a:buSzPct val="120000"/>
              <a:buFontTx/>
              <a:buBlip>
                <a:blip r:embed="rId2"/>
              </a:buBlip>
              <a:defRPr sz="1200" b="0" i="0" u="none" strike="noStrike" cap="none">
                <a:solidFill>
                  <a:srgbClr val="94070A"/>
                </a:solidFill>
                <a:latin typeface="MedMen" charset="0"/>
                <a:ea typeface="MedMen" charset="0"/>
                <a:cs typeface="MedMen" charset="0"/>
                <a:sym typeface="Garamond"/>
              </a:defRPr>
            </a:lvl1pPr>
            <a:lvl2pPr marL="307682" marR="0" lvl="1" indent="-85431" algn="l" rtl="0">
              <a:lnSpc>
                <a:spcPct val="110000"/>
              </a:lnSpc>
              <a:spcBef>
                <a:spcPts val="0"/>
              </a:spcBef>
              <a:spcAft>
                <a:spcPts val="440"/>
              </a:spcAft>
              <a:buClr>
                <a:schemeClr val="dk1"/>
              </a:buClr>
              <a:buSzPct val="120000"/>
              <a:buFontTx/>
              <a:buBlip>
                <a:blip r:embed="rId2"/>
              </a:buBlip>
              <a:defRPr sz="1100" b="0" i="0" u="none" strike="noStrike" cap="none">
                <a:solidFill>
                  <a:srgbClr val="94070A"/>
                </a:solidFill>
                <a:latin typeface="MedMen" charset="0"/>
                <a:ea typeface="MedMen" charset="0"/>
                <a:cs typeface="MedMen" charset="0"/>
                <a:sym typeface="Garamond"/>
              </a:defRPr>
            </a:lvl2pPr>
            <a:lvl3pPr marL="461524" marR="0" lvl="2" indent="-107829" algn="l" rtl="0">
              <a:lnSpc>
                <a:spcPct val="110000"/>
              </a:lnSpc>
              <a:spcBef>
                <a:spcPts val="0"/>
              </a:spcBef>
              <a:spcAft>
                <a:spcPts val="440"/>
              </a:spcAft>
              <a:buClr>
                <a:schemeClr val="dk1"/>
              </a:buClr>
              <a:buSzPct val="120000"/>
              <a:buFontTx/>
              <a:buBlip>
                <a:blip r:embed="rId2"/>
              </a:buBlip>
              <a:defRPr sz="1100" b="0" i="0" u="none" strike="noStrike" cap="none">
                <a:solidFill>
                  <a:srgbClr val="94070A"/>
                </a:solidFill>
                <a:latin typeface="MedMen" charset="0"/>
                <a:ea typeface="MedMen" charset="0"/>
                <a:cs typeface="MedMen" charset="0"/>
                <a:sym typeface="Garamond"/>
              </a:defRPr>
            </a:lvl3pPr>
            <a:lvl4pPr marL="615365" marR="0" lvl="3" indent="-109270" algn="l" rtl="0">
              <a:lnSpc>
                <a:spcPct val="110000"/>
              </a:lnSpc>
              <a:spcBef>
                <a:spcPts val="0"/>
              </a:spcBef>
              <a:spcAft>
                <a:spcPts val="440"/>
              </a:spcAft>
              <a:buClr>
                <a:schemeClr val="dk1"/>
              </a:buClr>
              <a:buSzPct val="120000"/>
              <a:buFontTx/>
              <a:buBlip>
                <a:blip r:embed="rId3"/>
              </a:buBlip>
              <a:defRPr sz="1100" b="0" i="0" u="none" strike="noStrike" cap="none">
                <a:solidFill>
                  <a:schemeClr val="accent5"/>
                </a:solidFill>
                <a:latin typeface="Helvetica Neue Light" charset="0"/>
                <a:ea typeface="Helvetica Neue Light" charset="0"/>
                <a:cs typeface="Helvetica Neue Light" charset="0"/>
                <a:sym typeface="Garamond"/>
              </a:defRPr>
            </a:lvl4pPr>
            <a:lvl5pPr marL="769206" marR="0" lvl="4" indent="-89756" algn="l" rtl="0">
              <a:lnSpc>
                <a:spcPct val="110000"/>
              </a:lnSpc>
              <a:spcBef>
                <a:spcPts val="0"/>
              </a:spcBef>
              <a:spcAft>
                <a:spcPts val="440"/>
              </a:spcAft>
              <a:buClr>
                <a:schemeClr val="dk1"/>
              </a:buClr>
              <a:buSzPct val="120000"/>
              <a:buFontTx/>
              <a:buBlip>
                <a:blip r:embed="rId3"/>
              </a:buBlip>
              <a:defRPr sz="1100" b="0" i="0" u="none" strike="noStrike" cap="none">
                <a:solidFill>
                  <a:schemeClr val="accent5"/>
                </a:solidFill>
                <a:latin typeface="Helvetica Neue Light" charset="0"/>
                <a:ea typeface="Helvetica Neue Light" charset="0"/>
                <a:cs typeface="Helvetica Neue Light" charset="0"/>
                <a:sym typeface="Garamond"/>
              </a:defRPr>
            </a:lvl5pPr>
            <a:lvl6pPr marL="987149" marR="0" lvl="5" indent="-57509"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lvl="0"/>
            <a:r>
              <a:rPr lang="en-US" dirty="0"/>
              <a:t> Click to edit Master text styles</a:t>
            </a:r>
          </a:p>
          <a:p>
            <a:pPr lvl="1"/>
            <a:r>
              <a:rPr lang="en-US" dirty="0"/>
              <a:t> Second level</a:t>
            </a:r>
          </a:p>
          <a:p>
            <a:pPr lvl="2"/>
            <a:r>
              <a:rPr lang="en-US" dirty="0"/>
              <a:t> Third level</a:t>
            </a:r>
          </a:p>
        </p:txBody>
      </p:sp>
      <p:sp>
        <p:nvSpPr>
          <p:cNvPr id="12" name="Shape 48"/>
          <p:cNvSpPr txBox="1">
            <a:spLocks noGrp="1"/>
          </p:cNvSpPr>
          <p:nvPr>
            <p:ph type="body" idx="10"/>
          </p:nvPr>
        </p:nvSpPr>
        <p:spPr>
          <a:xfrm>
            <a:off x="508000" y="1139479"/>
            <a:ext cx="8121648" cy="373811"/>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5"/>
              </a:buClr>
              <a:buFont typeface="Noto Sans Symbols"/>
              <a:buNone/>
              <a:defRPr sz="1200" b="0" i="0" u="none" strike="noStrike" cap="none">
                <a:solidFill>
                  <a:srgbClr val="94070A"/>
                </a:solidFill>
                <a:latin typeface="MedMen" charset="0"/>
                <a:ea typeface="MedMen" charset="0"/>
                <a:cs typeface="MedMen" charset="0"/>
                <a:sym typeface="Arial"/>
              </a:defRPr>
            </a:lvl1pPr>
            <a:lvl2pPr marL="307682" marR="0" lvl="1" indent="-85431"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2pPr>
            <a:lvl3pPr marL="461524" marR="0" lvl="2" indent="-107829"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3pPr>
            <a:lvl4pPr marL="615365" marR="0" lvl="3" indent="-109270"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4pPr>
            <a:lvl5pPr marL="769206" marR="0" lvl="4" indent="-89756"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5pPr>
            <a:lvl6pPr marL="987149" marR="0" lvl="5" indent="-57509"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lvl="0"/>
            <a:r>
              <a:rPr lang="en-US" dirty="0"/>
              <a:t>Click to edit Master text styles</a:t>
            </a:r>
          </a:p>
        </p:txBody>
      </p:sp>
      <p:sp>
        <p:nvSpPr>
          <p:cNvPr id="5" name="Shape 45"/>
          <p:cNvSpPr txBox="1">
            <a:spLocks noGrp="1"/>
          </p:cNvSpPr>
          <p:nvPr>
            <p:ph type="title" hasCustomPrompt="1"/>
          </p:nvPr>
        </p:nvSpPr>
        <p:spPr>
          <a:xfrm>
            <a:off x="1717291" y="329862"/>
            <a:ext cx="6869150" cy="382581"/>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0" i="0" u="none" strike="noStrike" cap="none" baseline="0">
                <a:solidFill>
                  <a:srgbClr val="94070A"/>
                </a:solidFill>
                <a:latin typeface="MedMen" charset="0"/>
                <a:ea typeface="MedMen" charset="0"/>
                <a:cs typeface="MedMen" charset="0"/>
                <a:sym typeface="Garamond"/>
              </a:defRPr>
            </a:lvl1pPr>
            <a:lvl2pPr marL="0" marR="0" lvl="1" indent="0" algn="l" rtl="0">
              <a:spcBef>
                <a:spcPts val="0"/>
              </a:spcBef>
              <a:spcAft>
                <a:spcPts val="0"/>
              </a:spcAft>
              <a:buNone/>
              <a:defRPr sz="1400" b="1" i="0" u="none" strike="noStrike" cap="none">
                <a:solidFill>
                  <a:srgbClr val="376495"/>
                </a:solidFill>
                <a:latin typeface="Calibri"/>
                <a:ea typeface="Calibri"/>
                <a:cs typeface="Calibri"/>
                <a:sym typeface="Calibri"/>
              </a:defRPr>
            </a:lvl2pPr>
            <a:lvl3pPr marL="0" marR="0" lvl="2" indent="0" algn="l" rtl="0">
              <a:spcBef>
                <a:spcPts val="0"/>
              </a:spcBef>
              <a:spcAft>
                <a:spcPts val="0"/>
              </a:spcAft>
              <a:buNone/>
              <a:defRPr sz="1400" b="1" i="0" u="none" strike="noStrike" cap="none">
                <a:solidFill>
                  <a:srgbClr val="376495"/>
                </a:solidFill>
                <a:latin typeface="Calibri"/>
                <a:ea typeface="Calibri"/>
                <a:cs typeface="Calibri"/>
                <a:sym typeface="Calibri"/>
              </a:defRPr>
            </a:lvl3pPr>
            <a:lvl4pPr marL="0" marR="0" lvl="3" indent="0" algn="l" rtl="0">
              <a:spcBef>
                <a:spcPts val="0"/>
              </a:spcBef>
              <a:spcAft>
                <a:spcPts val="0"/>
              </a:spcAft>
              <a:buNone/>
              <a:defRPr sz="1400" b="1" i="0" u="none" strike="noStrike" cap="none">
                <a:solidFill>
                  <a:srgbClr val="376495"/>
                </a:solidFill>
                <a:latin typeface="Calibri"/>
                <a:ea typeface="Calibri"/>
                <a:cs typeface="Calibri"/>
                <a:sym typeface="Calibri"/>
              </a:defRPr>
            </a:lvl4pPr>
            <a:lvl5pPr marL="0" marR="0" lvl="4" indent="0" algn="l" rtl="0">
              <a:spcBef>
                <a:spcPts val="0"/>
              </a:spcBef>
              <a:spcAft>
                <a:spcPts val="0"/>
              </a:spcAft>
              <a:buNone/>
              <a:defRPr sz="1400" b="1" i="0" u="none" strike="noStrike" cap="none">
                <a:solidFill>
                  <a:srgbClr val="376495"/>
                </a:solidFill>
                <a:latin typeface="Calibri"/>
                <a:ea typeface="Calibri"/>
                <a:cs typeface="Calibri"/>
                <a:sym typeface="Calibri"/>
              </a:defRPr>
            </a:lvl5pPr>
            <a:lvl6pPr marL="410242" marR="0" lvl="5" indent="-3842" algn="l" rtl="0">
              <a:spcBef>
                <a:spcPts val="0"/>
              </a:spcBef>
              <a:spcAft>
                <a:spcPts val="0"/>
              </a:spcAft>
              <a:buNone/>
              <a:defRPr sz="1400" b="1" i="0" u="none" strike="noStrike" cap="none">
                <a:solidFill>
                  <a:srgbClr val="376495"/>
                </a:solidFill>
                <a:latin typeface="Calibri"/>
                <a:ea typeface="Calibri"/>
                <a:cs typeface="Calibri"/>
                <a:sym typeface="Calibri"/>
              </a:defRPr>
            </a:lvl6pPr>
            <a:lvl7pPr marL="820487" marR="0" lvl="6" indent="-7687" algn="l" rtl="0">
              <a:spcBef>
                <a:spcPts val="0"/>
              </a:spcBef>
              <a:spcAft>
                <a:spcPts val="0"/>
              </a:spcAft>
              <a:buNone/>
              <a:defRPr sz="1400" b="1" i="0" u="none" strike="noStrike" cap="none">
                <a:solidFill>
                  <a:srgbClr val="376495"/>
                </a:solidFill>
                <a:latin typeface="Calibri"/>
                <a:ea typeface="Calibri"/>
                <a:cs typeface="Calibri"/>
                <a:sym typeface="Calibri"/>
              </a:defRPr>
            </a:lvl7pPr>
            <a:lvl8pPr marL="1230730" marR="0" lvl="7" indent="-11530" algn="l" rtl="0">
              <a:spcBef>
                <a:spcPts val="0"/>
              </a:spcBef>
              <a:spcAft>
                <a:spcPts val="0"/>
              </a:spcAft>
              <a:buNone/>
              <a:defRPr sz="1400" b="1" i="0" u="none" strike="noStrike" cap="none">
                <a:solidFill>
                  <a:srgbClr val="376495"/>
                </a:solidFill>
                <a:latin typeface="Calibri"/>
                <a:ea typeface="Calibri"/>
                <a:cs typeface="Calibri"/>
                <a:sym typeface="Calibri"/>
              </a:defRPr>
            </a:lvl8pPr>
            <a:lvl9pPr marL="1640973" marR="0" lvl="8" indent="-2673" algn="l" rtl="0">
              <a:spcBef>
                <a:spcPts val="0"/>
              </a:spcBef>
              <a:spcAft>
                <a:spcPts val="0"/>
              </a:spcAft>
              <a:buNone/>
              <a:defRPr sz="1400" b="1" i="0" u="none" strike="noStrike" cap="none">
                <a:solidFill>
                  <a:srgbClr val="376495"/>
                </a:solidFill>
                <a:latin typeface="Calibri"/>
                <a:ea typeface="Calibri"/>
                <a:cs typeface="Calibri"/>
                <a:sym typeface="Calibri"/>
              </a:defRPr>
            </a:lvl9pPr>
          </a:lstStyle>
          <a:p>
            <a:r>
              <a:rPr lang="en-US" dirty="0"/>
              <a:t>Title </a:t>
            </a:r>
            <a:r>
              <a:rPr lang="en-US" dirty="0" err="1"/>
              <a:t>MedMen</a:t>
            </a:r>
            <a:r>
              <a:rPr lang="en-US" dirty="0"/>
              <a:t> Regular</a:t>
            </a:r>
            <a:r>
              <a:rPr lang="mr-IN" dirty="0"/>
              <a:t>–</a:t>
            </a:r>
            <a:r>
              <a:rPr lang="en-US" dirty="0"/>
              <a:t> 24 </a:t>
            </a:r>
            <a:r>
              <a:rPr lang="en-US" dirty="0" err="1"/>
              <a:t>pt</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Shape 109"/>
        <p:cNvGrpSpPr/>
        <p:nvPr/>
      </p:nvGrpSpPr>
      <p:grpSpPr>
        <a:xfrm>
          <a:off x="0" y="0"/>
          <a:ext cx="0" cy="0"/>
          <a:chOff x="0" y="0"/>
          <a:chExt cx="0" cy="0"/>
        </a:xfrm>
      </p:grpSpPr>
      <p:sp>
        <p:nvSpPr>
          <p:cNvPr id="2" name="Shape 45"/>
          <p:cNvSpPr txBox="1">
            <a:spLocks noGrp="1"/>
          </p:cNvSpPr>
          <p:nvPr>
            <p:ph type="title" hasCustomPrompt="1"/>
          </p:nvPr>
        </p:nvSpPr>
        <p:spPr>
          <a:xfrm>
            <a:off x="1717291" y="329862"/>
            <a:ext cx="6869150" cy="382581"/>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0" i="0" u="none" strike="noStrike" cap="none" baseline="0">
                <a:solidFill>
                  <a:srgbClr val="94070A"/>
                </a:solidFill>
                <a:latin typeface="MedMen" charset="0"/>
                <a:ea typeface="MedMen" charset="0"/>
                <a:cs typeface="MedMen" charset="0"/>
                <a:sym typeface="Garamond"/>
              </a:defRPr>
            </a:lvl1pPr>
            <a:lvl2pPr marL="0" marR="0" lvl="1" indent="0" algn="l" rtl="0">
              <a:spcBef>
                <a:spcPts val="0"/>
              </a:spcBef>
              <a:spcAft>
                <a:spcPts val="0"/>
              </a:spcAft>
              <a:buNone/>
              <a:defRPr sz="1400" b="1" i="0" u="none" strike="noStrike" cap="none">
                <a:solidFill>
                  <a:srgbClr val="376495"/>
                </a:solidFill>
                <a:latin typeface="Calibri"/>
                <a:ea typeface="Calibri"/>
                <a:cs typeface="Calibri"/>
                <a:sym typeface="Calibri"/>
              </a:defRPr>
            </a:lvl2pPr>
            <a:lvl3pPr marL="0" marR="0" lvl="2" indent="0" algn="l" rtl="0">
              <a:spcBef>
                <a:spcPts val="0"/>
              </a:spcBef>
              <a:spcAft>
                <a:spcPts val="0"/>
              </a:spcAft>
              <a:buNone/>
              <a:defRPr sz="1400" b="1" i="0" u="none" strike="noStrike" cap="none">
                <a:solidFill>
                  <a:srgbClr val="376495"/>
                </a:solidFill>
                <a:latin typeface="Calibri"/>
                <a:ea typeface="Calibri"/>
                <a:cs typeface="Calibri"/>
                <a:sym typeface="Calibri"/>
              </a:defRPr>
            </a:lvl3pPr>
            <a:lvl4pPr marL="0" marR="0" lvl="3" indent="0" algn="l" rtl="0">
              <a:spcBef>
                <a:spcPts val="0"/>
              </a:spcBef>
              <a:spcAft>
                <a:spcPts val="0"/>
              </a:spcAft>
              <a:buNone/>
              <a:defRPr sz="1400" b="1" i="0" u="none" strike="noStrike" cap="none">
                <a:solidFill>
                  <a:srgbClr val="376495"/>
                </a:solidFill>
                <a:latin typeface="Calibri"/>
                <a:ea typeface="Calibri"/>
                <a:cs typeface="Calibri"/>
                <a:sym typeface="Calibri"/>
              </a:defRPr>
            </a:lvl4pPr>
            <a:lvl5pPr marL="0" marR="0" lvl="4" indent="0" algn="l" rtl="0">
              <a:spcBef>
                <a:spcPts val="0"/>
              </a:spcBef>
              <a:spcAft>
                <a:spcPts val="0"/>
              </a:spcAft>
              <a:buNone/>
              <a:defRPr sz="1400" b="1" i="0" u="none" strike="noStrike" cap="none">
                <a:solidFill>
                  <a:srgbClr val="376495"/>
                </a:solidFill>
                <a:latin typeface="Calibri"/>
                <a:ea typeface="Calibri"/>
                <a:cs typeface="Calibri"/>
                <a:sym typeface="Calibri"/>
              </a:defRPr>
            </a:lvl5pPr>
            <a:lvl6pPr marL="410242" marR="0" lvl="5" indent="-3842" algn="l" rtl="0">
              <a:spcBef>
                <a:spcPts val="0"/>
              </a:spcBef>
              <a:spcAft>
                <a:spcPts val="0"/>
              </a:spcAft>
              <a:buNone/>
              <a:defRPr sz="1400" b="1" i="0" u="none" strike="noStrike" cap="none">
                <a:solidFill>
                  <a:srgbClr val="376495"/>
                </a:solidFill>
                <a:latin typeface="Calibri"/>
                <a:ea typeface="Calibri"/>
                <a:cs typeface="Calibri"/>
                <a:sym typeface="Calibri"/>
              </a:defRPr>
            </a:lvl6pPr>
            <a:lvl7pPr marL="820487" marR="0" lvl="6" indent="-7687" algn="l" rtl="0">
              <a:spcBef>
                <a:spcPts val="0"/>
              </a:spcBef>
              <a:spcAft>
                <a:spcPts val="0"/>
              </a:spcAft>
              <a:buNone/>
              <a:defRPr sz="1400" b="1" i="0" u="none" strike="noStrike" cap="none">
                <a:solidFill>
                  <a:srgbClr val="376495"/>
                </a:solidFill>
                <a:latin typeface="Calibri"/>
                <a:ea typeface="Calibri"/>
                <a:cs typeface="Calibri"/>
                <a:sym typeface="Calibri"/>
              </a:defRPr>
            </a:lvl7pPr>
            <a:lvl8pPr marL="1230730" marR="0" lvl="7" indent="-11530" algn="l" rtl="0">
              <a:spcBef>
                <a:spcPts val="0"/>
              </a:spcBef>
              <a:spcAft>
                <a:spcPts val="0"/>
              </a:spcAft>
              <a:buNone/>
              <a:defRPr sz="1400" b="1" i="0" u="none" strike="noStrike" cap="none">
                <a:solidFill>
                  <a:srgbClr val="376495"/>
                </a:solidFill>
                <a:latin typeface="Calibri"/>
                <a:ea typeface="Calibri"/>
                <a:cs typeface="Calibri"/>
                <a:sym typeface="Calibri"/>
              </a:defRPr>
            </a:lvl8pPr>
            <a:lvl9pPr marL="1640973" marR="0" lvl="8" indent="-2673" algn="l" rtl="0">
              <a:spcBef>
                <a:spcPts val="0"/>
              </a:spcBef>
              <a:spcAft>
                <a:spcPts val="0"/>
              </a:spcAft>
              <a:buNone/>
              <a:defRPr sz="1400" b="1" i="0" u="none" strike="noStrike" cap="none">
                <a:solidFill>
                  <a:srgbClr val="376495"/>
                </a:solidFill>
                <a:latin typeface="Calibri"/>
                <a:ea typeface="Calibri"/>
                <a:cs typeface="Calibri"/>
                <a:sym typeface="Calibri"/>
              </a:defRPr>
            </a:lvl9pPr>
          </a:lstStyle>
          <a:p>
            <a:r>
              <a:rPr lang="en-US" dirty="0"/>
              <a:t>Title </a:t>
            </a:r>
            <a:r>
              <a:rPr lang="en-US" dirty="0" err="1"/>
              <a:t>MedMen</a:t>
            </a:r>
            <a:r>
              <a:rPr lang="en-US" dirty="0"/>
              <a:t> Regular</a:t>
            </a:r>
            <a:r>
              <a:rPr lang="mr-IN" dirty="0"/>
              <a:t>–</a:t>
            </a:r>
            <a:r>
              <a:rPr lang="en-US" dirty="0"/>
              <a:t> 24 </a:t>
            </a:r>
            <a:r>
              <a:rPr lang="en-US" dirty="0" err="1"/>
              <a:t>pt</a:t>
            </a:r>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with Mission">
    <p:spTree>
      <p:nvGrpSpPr>
        <p:cNvPr id="1" name=""/>
        <p:cNvGrpSpPr/>
        <p:nvPr/>
      </p:nvGrpSpPr>
      <p:grpSpPr>
        <a:xfrm>
          <a:off x="0" y="0"/>
          <a:ext cx="0" cy="0"/>
          <a:chOff x="0" y="0"/>
          <a:chExt cx="0" cy="0"/>
        </a:xfrm>
      </p:grpSpPr>
      <p:sp>
        <p:nvSpPr>
          <p:cNvPr id="3" name="Rectangle 2"/>
          <p:cNvSpPr/>
          <p:nvPr userDrawn="1"/>
        </p:nvSpPr>
        <p:spPr>
          <a:xfrm>
            <a:off x="0" y="-1"/>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227" y="2737143"/>
            <a:ext cx="2865084" cy="861103"/>
          </a:xfrm>
          <a:prstGeom prst="rect">
            <a:avLst/>
          </a:prstGeom>
        </p:spPr>
      </p:pic>
      <p:sp>
        <p:nvSpPr>
          <p:cNvPr id="9" name="Shape 29"/>
          <p:cNvSpPr txBox="1">
            <a:spLocks/>
          </p:cNvSpPr>
          <p:nvPr userDrawn="1"/>
        </p:nvSpPr>
        <p:spPr>
          <a:xfrm>
            <a:off x="400562" y="1107426"/>
            <a:ext cx="7802143" cy="952842"/>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chemeClr val="accent5"/>
              </a:buClr>
              <a:buFont typeface="Noto Sans Symbols"/>
              <a:buNone/>
              <a:defRPr sz="2000" b="0" i="1" u="none" strike="noStrike" cap="none" baseline="0">
                <a:solidFill>
                  <a:schemeClr val="bg1"/>
                </a:solidFill>
                <a:latin typeface="Helvetica Neue Light" charset="0"/>
                <a:ea typeface="Helvetica Neue Light" charset="0"/>
                <a:cs typeface="Helvetica Neue Light" charset="0"/>
                <a:sym typeface="Arial"/>
              </a:defRPr>
            </a:lvl1pPr>
            <a:lvl2pPr marL="307682" marR="0" lvl="1" indent="-85431" algn="l" rtl="0" eaLnBrk="1" hangingPunct="1">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2pPr>
            <a:lvl3pPr marL="461524" marR="0" lvl="2" indent="-107829" algn="l" rtl="0" eaLnBrk="1" hangingPunct="1">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3pPr>
            <a:lvl4pPr marL="615365" marR="0" lvl="3" indent="-109270" algn="l" rtl="0" eaLnBrk="1" hangingPunct="1">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4pPr>
            <a:lvl5pPr marL="769206" marR="0" lvl="4" indent="-89756" algn="l" rtl="0" eaLnBrk="1" hangingPunct="1">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5pPr>
            <a:lvl6pPr marL="987149" marR="0" lvl="5" indent="-57509"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algn="l"/>
            <a:r>
              <a:rPr lang="en-US" sz="4000" b="0" i="0" u="none">
                <a:solidFill>
                  <a:schemeClr val="bg1"/>
                </a:solidFill>
                <a:latin typeface="MedMen" charset="0"/>
                <a:ea typeface="MedMen" charset="0"/>
                <a:cs typeface="MedMen" charset="0"/>
              </a:rPr>
              <a:t>Mainstreaming</a:t>
            </a:r>
            <a:r>
              <a:rPr lang="en-US" sz="4000" b="0" i="0" u="none" baseline="0">
                <a:solidFill>
                  <a:schemeClr val="bg1"/>
                </a:solidFill>
                <a:latin typeface="MedMen" charset="0"/>
                <a:ea typeface="MedMen" charset="0"/>
                <a:cs typeface="MedMen" charset="0"/>
              </a:rPr>
              <a:t> Marijuana</a:t>
            </a:r>
          </a:p>
        </p:txBody>
      </p:sp>
      <p:cxnSp>
        <p:nvCxnSpPr>
          <p:cNvPr id="10" name="Shape 19"/>
          <p:cNvCxnSpPr/>
          <p:nvPr userDrawn="1"/>
        </p:nvCxnSpPr>
        <p:spPr>
          <a:xfrm>
            <a:off x="502227" y="2223806"/>
            <a:ext cx="546644" cy="0"/>
          </a:xfrm>
          <a:prstGeom prst="straightConnector1">
            <a:avLst/>
          </a:prstGeom>
          <a:noFill/>
          <a:ln w="9525" cap="flat" cmpd="sng">
            <a:solidFill>
              <a:schemeClr val="bg1"/>
            </a:solidFill>
            <a:prstDash val="solid"/>
            <a:round/>
            <a:headEnd type="none" w="med" len="med"/>
            <a:tailEnd type="none" w="med" len="med"/>
          </a:ln>
        </p:spPr>
      </p:cxnSp>
      <p:sp>
        <p:nvSpPr>
          <p:cNvPr id="11" name="Shape 29"/>
          <p:cNvSpPr txBox="1">
            <a:spLocks/>
          </p:cNvSpPr>
          <p:nvPr userDrawn="1"/>
        </p:nvSpPr>
        <p:spPr>
          <a:xfrm>
            <a:off x="400562" y="3671374"/>
            <a:ext cx="4497014" cy="912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chemeClr val="accent5"/>
              </a:buClr>
              <a:buFont typeface="Noto Sans Symbols"/>
              <a:buNone/>
              <a:defRPr sz="2000" b="0" i="1" u="none" strike="noStrike" cap="none" baseline="0">
                <a:solidFill>
                  <a:schemeClr val="bg1"/>
                </a:solidFill>
                <a:latin typeface="Helvetica Neue Light" charset="0"/>
                <a:ea typeface="Helvetica Neue Light" charset="0"/>
                <a:cs typeface="Helvetica Neue Light" charset="0"/>
                <a:sym typeface="Arial"/>
              </a:defRPr>
            </a:lvl1pPr>
            <a:lvl2pPr marL="307682" marR="0" lvl="1" indent="-85431" algn="l" rtl="0" eaLnBrk="1" hangingPunct="1">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2pPr>
            <a:lvl3pPr marL="461524" marR="0" lvl="2" indent="-107829" algn="l" rtl="0" eaLnBrk="1" hangingPunct="1">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3pPr>
            <a:lvl4pPr marL="615365" marR="0" lvl="3" indent="-109270" algn="l" rtl="0" eaLnBrk="1" hangingPunct="1">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4pPr>
            <a:lvl5pPr marL="769206" marR="0" lvl="4" indent="-89756" algn="l" rtl="0" eaLnBrk="1" hangingPunct="1">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5pPr>
            <a:lvl6pPr marL="987149" marR="0" lvl="5" indent="-57509"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algn="l"/>
            <a:r>
              <a:rPr lang="en-US" sz="1600" b="0" i="0" u="none">
                <a:solidFill>
                  <a:schemeClr val="bg1"/>
                </a:solidFill>
                <a:latin typeface="MedMen" charset="0"/>
                <a:ea typeface="MedMen" charset="0"/>
                <a:cs typeface="MedMen" charset="0"/>
              </a:rPr>
              <a:t>8441</a:t>
            </a:r>
            <a:r>
              <a:rPr lang="en-US" sz="1600" b="0" i="0" u="none" baseline="0">
                <a:solidFill>
                  <a:schemeClr val="bg1"/>
                </a:solidFill>
                <a:latin typeface="MedMen" charset="0"/>
                <a:ea typeface="MedMen" charset="0"/>
                <a:cs typeface="MedMen" charset="0"/>
              </a:rPr>
              <a:t> Warner Dr.</a:t>
            </a:r>
          </a:p>
          <a:p>
            <a:pPr algn="l"/>
            <a:r>
              <a:rPr lang="en-US" sz="1600" b="0" i="0" u="none" baseline="0">
                <a:solidFill>
                  <a:schemeClr val="bg1"/>
                </a:solidFill>
                <a:latin typeface="MedMen" charset="0"/>
                <a:ea typeface="MedMen" charset="0"/>
                <a:cs typeface="MedMen" charset="0"/>
              </a:rPr>
              <a:t>Culver City, CA 90232</a:t>
            </a:r>
          </a:p>
          <a:p>
            <a:pPr algn="l"/>
            <a:r>
              <a:rPr lang="en-US" sz="1600" b="0" i="0" u="none" baseline="0" err="1">
                <a:solidFill>
                  <a:schemeClr val="bg1"/>
                </a:solidFill>
                <a:latin typeface="MedMen" charset="0"/>
                <a:ea typeface="MedMen" charset="0"/>
                <a:cs typeface="MedMen" charset="0"/>
              </a:rPr>
              <a:t>www.MedMen.com</a:t>
            </a:r>
            <a:endParaRPr lang="en-US" sz="1600" b="0" i="0" u="none" baseline="0">
              <a:solidFill>
                <a:schemeClr val="bg1"/>
              </a:solidFill>
              <a:latin typeface="MedMen" charset="0"/>
              <a:ea typeface="MedMen" charset="0"/>
              <a:cs typeface="MedMen" charset="0"/>
            </a:endParaRPr>
          </a:p>
        </p:txBody>
      </p:sp>
    </p:spTree>
    <p:extLst>
      <p:ext uri="{BB962C8B-B14F-4D97-AF65-F5344CB8AC3E}">
        <p14:creationId xmlns:p14="http://schemas.microsoft.com/office/powerpoint/2010/main" val="1559613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with Logo Address">
    <p:spTree>
      <p:nvGrpSpPr>
        <p:cNvPr id="1" name=""/>
        <p:cNvGrpSpPr/>
        <p:nvPr/>
      </p:nvGrpSpPr>
      <p:grpSpPr>
        <a:xfrm>
          <a:off x="0" y="0"/>
          <a:ext cx="0" cy="0"/>
          <a:chOff x="0" y="0"/>
          <a:chExt cx="0" cy="0"/>
        </a:xfrm>
      </p:grpSpPr>
      <p:sp>
        <p:nvSpPr>
          <p:cNvPr id="3" name="Rectangle 2"/>
          <p:cNvSpPr/>
          <p:nvPr userDrawn="1"/>
        </p:nvSpPr>
        <p:spPr>
          <a:xfrm>
            <a:off x="0" y="-1"/>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9458" y="2500906"/>
            <a:ext cx="2865084" cy="861103"/>
          </a:xfrm>
          <a:prstGeom prst="rect">
            <a:avLst/>
          </a:prstGeom>
        </p:spPr>
      </p:pic>
      <p:sp>
        <p:nvSpPr>
          <p:cNvPr id="5" name="Shape 29"/>
          <p:cNvSpPr txBox="1">
            <a:spLocks/>
          </p:cNvSpPr>
          <p:nvPr userDrawn="1"/>
        </p:nvSpPr>
        <p:spPr>
          <a:xfrm>
            <a:off x="2310046" y="3457794"/>
            <a:ext cx="4497014" cy="912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chemeClr val="accent5"/>
              </a:buClr>
              <a:buFont typeface="Noto Sans Symbols"/>
              <a:buNone/>
              <a:defRPr sz="2000" b="0" i="1" u="none" strike="noStrike" cap="none" baseline="0">
                <a:solidFill>
                  <a:schemeClr val="bg1"/>
                </a:solidFill>
                <a:latin typeface="Helvetica Neue Light" charset="0"/>
                <a:ea typeface="Helvetica Neue Light" charset="0"/>
                <a:cs typeface="Helvetica Neue Light" charset="0"/>
                <a:sym typeface="Arial"/>
              </a:defRPr>
            </a:lvl1pPr>
            <a:lvl2pPr marL="307682" marR="0" lvl="1" indent="-85431" algn="l" rtl="0" eaLnBrk="1" hangingPunct="1">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2pPr>
            <a:lvl3pPr marL="461524" marR="0" lvl="2" indent="-107829" algn="l" rtl="0" eaLnBrk="1" hangingPunct="1">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3pPr>
            <a:lvl4pPr marL="615365" marR="0" lvl="3" indent="-109270" algn="l" rtl="0" eaLnBrk="1" hangingPunct="1">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4pPr>
            <a:lvl5pPr marL="769206" marR="0" lvl="4" indent="-89756" algn="l" rtl="0" eaLnBrk="1" hangingPunct="1">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5pPr>
            <a:lvl6pPr marL="987149" marR="0" lvl="5" indent="-57509"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algn="ctr"/>
            <a:r>
              <a:rPr lang="en-US" sz="1600" b="0" i="0" u="none">
                <a:solidFill>
                  <a:schemeClr val="bg1"/>
                </a:solidFill>
                <a:latin typeface="MedMen" charset="0"/>
                <a:ea typeface="MedMen" charset="0"/>
                <a:cs typeface="MedMen" charset="0"/>
              </a:rPr>
              <a:t>8441</a:t>
            </a:r>
            <a:r>
              <a:rPr lang="en-US" sz="1600" b="0" i="0" u="none" baseline="0">
                <a:solidFill>
                  <a:schemeClr val="bg1"/>
                </a:solidFill>
                <a:latin typeface="MedMen" charset="0"/>
                <a:ea typeface="MedMen" charset="0"/>
                <a:cs typeface="MedMen" charset="0"/>
              </a:rPr>
              <a:t> Warner Dr.</a:t>
            </a:r>
          </a:p>
          <a:p>
            <a:pPr algn="ctr"/>
            <a:r>
              <a:rPr lang="en-US" sz="1600" b="0" i="0" u="none" baseline="0">
                <a:solidFill>
                  <a:schemeClr val="bg1"/>
                </a:solidFill>
                <a:latin typeface="MedMen" charset="0"/>
                <a:ea typeface="MedMen" charset="0"/>
                <a:cs typeface="MedMen" charset="0"/>
              </a:rPr>
              <a:t>Culver City, CA 90232</a:t>
            </a:r>
          </a:p>
          <a:p>
            <a:pPr algn="ctr"/>
            <a:r>
              <a:rPr lang="en-US" sz="1600" b="0" i="0" u="none" baseline="0" err="1">
                <a:solidFill>
                  <a:schemeClr val="bg1"/>
                </a:solidFill>
                <a:latin typeface="MedMen" charset="0"/>
                <a:ea typeface="MedMen" charset="0"/>
                <a:cs typeface="MedMen" charset="0"/>
              </a:rPr>
              <a:t>www.MedMen.com</a:t>
            </a:r>
            <a:endParaRPr lang="en-US" sz="1600" b="0" i="0" u="none" baseline="0">
              <a:solidFill>
                <a:schemeClr val="bg1"/>
              </a:solidFill>
              <a:latin typeface="MedMen" charset="0"/>
              <a:ea typeface="MedMen" charset="0"/>
              <a:cs typeface="MedMen" charset="0"/>
            </a:endParaRPr>
          </a:p>
        </p:txBody>
      </p:sp>
    </p:spTree>
    <p:extLst>
      <p:ext uri="{BB962C8B-B14F-4D97-AF65-F5344CB8AC3E}">
        <p14:creationId xmlns:p14="http://schemas.microsoft.com/office/powerpoint/2010/main" val="2038909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with Thank You">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715" y="3953275"/>
            <a:ext cx="1720396" cy="517067"/>
          </a:xfrm>
          <a:prstGeom prst="rect">
            <a:avLst/>
          </a:prstGeom>
        </p:spPr>
      </p:pic>
      <p:sp>
        <p:nvSpPr>
          <p:cNvPr id="5" name="Shape 29"/>
          <p:cNvSpPr txBox="1">
            <a:spLocks/>
          </p:cNvSpPr>
          <p:nvPr userDrawn="1"/>
        </p:nvSpPr>
        <p:spPr>
          <a:xfrm>
            <a:off x="339635" y="4546074"/>
            <a:ext cx="2519180" cy="119099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chemeClr val="accent5"/>
              </a:buClr>
              <a:buFont typeface="Noto Sans Symbols"/>
              <a:buNone/>
              <a:defRPr sz="2000" b="0" i="1" u="none" strike="noStrike" cap="none" baseline="0">
                <a:solidFill>
                  <a:schemeClr val="bg1"/>
                </a:solidFill>
                <a:latin typeface="Helvetica Neue Light" charset="0"/>
                <a:ea typeface="Helvetica Neue Light" charset="0"/>
                <a:cs typeface="Helvetica Neue Light" charset="0"/>
                <a:sym typeface="Arial"/>
              </a:defRPr>
            </a:lvl1pPr>
            <a:lvl2pPr marL="307682" marR="0" lvl="1" indent="-85431" algn="l" rtl="0" eaLnBrk="1" hangingPunct="1">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2pPr>
            <a:lvl3pPr marL="461524" marR="0" lvl="2" indent="-107829" algn="l" rtl="0" eaLnBrk="1" hangingPunct="1">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3pPr>
            <a:lvl4pPr marL="615365" marR="0" lvl="3" indent="-109270" algn="l" rtl="0" eaLnBrk="1" hangingPunct="1">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4pPr>
            <a:lvl5pPr marL="769206" marR="0" lvl="4" indent="-89756" algn="l" rtl="0" eaLnBrk="1" hangingPunct="1">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5pPr>
            <a:lvl6pPr marL="987149" marR="0" lvl="5" indent="-57509"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algn="l"/>
            <a:r>
              <a:rPr lang="en-US" sz="1600" b="0" i="0" u="none">
                <a:solidFill>
                  <a:schemeClr val="bg1"/>
                </a:solidFill>
                <a:latin typeface="MedMen" charset="0"/>
                <a:ea typeface="MedMen" charset="0"/>
                <a:cs typeface="MedMen" charset="0"/>
              </a:rPr>
              <a:t>8441</a:t>
            </a:r>
            <a:r>
              <a:rPr lang="en-US" sz="1600" b="0" i="0" u="none" baseline="0">
                <a:solidFill>
                  <a:schemeClr val="bg1"/>
                </a:solidFill>
                <a:latin typeface="MedMen" charset="0"/>
                <a:ea typeface="MedMen" charset="0"/>
                <a:cs typeface="MedMen" charset="0"/>
              </a:rPr>
              <a:t> Warner Dr.</a:t>
            </a:r>
          </a:p>
          <a:p>
            <a:pPr algn="l"/>
            <a:r>
              <a:rPr lang="en-US" sz="1600" b="0" i="0" u="none" baseline="0">
                <a:solidFill>
                  <a:schemeClr val="bg1"/>
                </a:solidFill>
                <a:latin typeface="MedMen" charset="0"/>
                <a:ea typeface="MedMen" charset="0"/>
                <a:cs typeface="MedMen" charset="0"/>
              </a:rPr>
              <a:t>Culver City, CA 90232</a:t>
            </a:r>
          </a:p>
          <a:p>
            <a:pPr algn="l"/>
            <a:r>
              <a:rPr lang="en-US" sz="1600" b="0" i="0" u="none" baseline="0" err="1">
                <a:solidFill>
                  <a:schemeClr val="bg1"/>
                </a:solidFill>
                <a:latin typeface="MedMen" charset="0"/>
                <a:ea typeface="MedMen" charset="0"/>
                <a:cs typeface="MedMen" charset="0"/>
              </a:rPr>
              <a:t>MedMen.com</a:t>
            </a:r>
            <a:endParaRPr lang="en-US" sz="1600" b="0" i="0" u="none" baseline="0">
              <a:solidFill>
                <a:schemeClr val="bg1"/>
              </a:solidFill>
              <a:latin typeface="MedMen" charset="0"/>
              <a:ea typeface="MedMen" charset="0"/>
              <a:cs typeface="MedMen" charset="0"/>
            </a:endParaRPr>
          </a:p>
          <a:p>
            <a:pPr algn="l"/>
            <a:r>
              <a:rPr lang="en-US" sz="1600" b="0" i="0" u="none" baseline="0">
                <a:solidFill>
                  <a:schemeClr val="bg1"/>
                </a:solidFill>
                <a:latin typeface="MedMen" charset="0"/>
                <a:ea typeface="MedMen" charset="0"/>
                <a:cs typeface="MedMen" charset="0"/>
              </a:rPr>
              <a:t>#</a:t>
            </a:r>
            <a:r>
              <a:rPr lang="en-US" sz="1600" b="0" i="0" u="none" baseline="0" err="1">
                <a:solidFill>
                  <a:schemeClr val="bg1"/>
                </a:solidFill>
                <a:latin typeface="MedMen" charset="0"/>
                <a:ea typeface="MedMen" charset="0"/>
                <a:cs typeface="MedMen" charset="0"/>
              </a:rPr>
              <a:t>MainstreamingMarijuana</a:t>
            </a:r>
            <a:endParaRPr lang="en-US" sz="1600" b="0" i="0" u="none" baseline="0">
              <a:solidFill>
                <a:schemeClr val="bg1"/>
              </a:solidFill>
              <a:latin typeface="MedMen" charset="0"/>
              <a:ea typeface="MedMen" charset="0"/>
              <a:cs typeface="MedMen"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514" y="943278"/>
            <a:ext cx="2199052" cy="565957"/>
          </a:xfrm>
          <a:prstGeom prst="rect">
            <a:avLst/>
          </a:prstGeom>
        </p:spPr>
      </p:pic>
      <p:sp>
        <p:nvSpPr>
          <p:cNvPr id="14" name="Shape 12"/>
          <p:cNvSpPr/>
          <p:nvPr userDrawn="1"/>
        </p:nvSpPr>
        <p:spPr>
          <a:xfrm>
            <a:off x="428534" y="6266041"/>
            <a:ext cx="4033692"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800" b="0" i="0">
                <a:solidFill>
                  <a:schemeClr val="bg1"/>
                </a:solidFill>
                <a:latin typeface="MedMen" charset="0"/>
                <a:ea typeface="MedMen" charset="0"/>
                <a:cs typeface="MedMen" charset="0"/>
              </a:rPr>
              <a:t>Culver City Chamber of Commerce</a:t>
            </a:r>
            <a:endParaRPr lang="en-US" sz="800" b="0" i="0" u="none" strike="noStrike" cap="none" spc="100" baseline="0">
              <a:solidFill>
                <a:schemeClr val="bg1"/>
              </a:solidFill>
              <a:latin typeface="MedMen" charset="0"/>
              <a:ea typeface="MedMen" charset="0"/>
              <a:cs typeface="MedMen" charset="0"/>
              <a:sym typeface="Arial"/>
            </a:endParaRPr>
          </a:p>
        </p:txBody>
      </p:sp>
      <p:sp>
        <p:nvSpPr>
          <p:cNvPr id="15" name="TextBox 14"/>
          <p:cNvSpPr txBox="1"/>
          <p:nvPr userDrawn="1"/>
        </p:nvSpPr>
        <p:spPr>
          <a:xfrm>
            <a:off x="339634" y="6351526"/>
            <a:ext cx="2722179" cy="215444"/>
          </a:xfrm>
          <a:prstGeom prst="rect">
            <a:avLst/>
          </a:prstGeom>
          <a:noFill/>
        </p:spPr>
        <p:txBody>
          <a:bodyPr wrap="square" rtlCol="0">
            <a:spAutoFit/>
          </a:bodyPr>
          <a:lstStyle/>
          <a:p>
            <a:r>
              <a:rPr lang="en-US" sz="800" b="0" i="1">
                <a:solidFill>
                  <a:schemeClr val="bg1"/>
                </a:solidFill>
                <a:latin typeface="MedMen" charset="0"/>
                <a:ea typeface="MedMen" charset="0"/>
                <a:cs typeface="MedMen" charset="0"/>
              </a:rPr>
              <a:t>Strictly Private &amp; Confidential</a:t>
            </a:r>
          </a:p>
        </p:txBody>
      </p:sp>
      <p:sp>
        <p:nvSpPr>
          <p:cNvPr id="6" name="TextBox 5"/>
          <p:cNvSpPr txBox="1"/>
          <p:nvPr userDrawn="1"/>
        </p:nvSpPr>
        <p:spPr>
          <a:xfrm>
            <a:off x="339634" y="1440831"/>
            <a:ext cx="3980118" cy="307777"/>
          </a:xfrm>
          <a:prstGeom prst="rect">
            <a:avLst/>
          </a:prstGeom>
          <a:noFill/>
        </p:spPr>
        <p:txBody>
          <a:bodyPr wrap="square" rtlCol="0">
            <a:spAutoFit/>
          </a:bodyPr>
          <a:lstStyle/>
          <a:p>
            <a:r>
              <a:rPr lang="en-US" b="0" i="0">
                <a:solidFill>
                  <a:schemeClr val="bg1"/>
                </a:solidFill>
                <a:latin typeface="MedMen" charset="0"/>
                <a:ea typeface="MedMen" charset="0"/>
                <a:cs typeface="MedMen" charset="0"/>
              </a:rPr>
              <a:t>For additional information, please contact:</a:t>
            </a:r>
          </a:p>
        </p:txBody>
      </p:sp>
      <p:sp>
        <p:nvSpPr>
          <p:cNvPr id="21" name="TextBox 20"/>
          <p:cNvSpPr txBox="1"/>
          <p:nvPr userDrawn="1"/>
        </p:nvSpPr>
        <p:spPr>
          <a:xfrm>
            <a:off x="339634" y="2963646"/>
            <a:ext cx="3980118" cy="954107"/>
          </a:xfrm>
          <a:prstGeom prst="rect">
            <a:avLst/>
          </a:prstGeom>
          <a:noFill/>
        </p:spPr>
        <p:txBody>
          <a:bodyPr wrap="square" rtlCol="0">
            <a:spAutoFit/>
          </a:bodyPr>
          <a:lstStyle/>
          <a:p>
            <a:r>
              <a:rPr lang="en-US" b="0" i="0" dirty="0">
                <a:solidFill>
                  <a:schemeClr val="bg1"/>
                </a:solidFill>
                <a:latin typeface="MedMen" charset="0"/>
                <a:ea typeface="MedMen" charset="0"/>
                <a:cs typeface="MedMen" charset="0"/>
              </a:rPr>
              <a:t>Morgan </a:t>
            </a:r>
            <a:r>
              <a:rPr lang="en-US" b="0" i="0" dirty="0" err="1">
                <a:solidFill>
                  <a:schemeClr val="bg1"/>
                </a:solidFill>
                <a:latin typeface="MedMen" charset="0"/>
                <a:ea typeface="MedMen" charset="0"/>
                <a:cs typeface="MedMen" charset="0"/>
              </a:rPr>
              <a:t>Sokol</a:t>
            </a:r>
            <a:endParaRPr lang="en-US" b="0" i="0" dirty="0">
              <a:solidFill>
                <a:schemeClr val="bg1"/>
              </a:solidFill>
              <a:latin typeface="MedMen" charset="0"/>
              <a:ea typeface="MedMen" charset="0"/>
              <a:cs typeface="MedMen" charset="0"/>
            </a:endParaRPr>
          </a:p>
          <a:p>
            <a:r>
              <a:rPr lang="en-US" b="0" i="0" dirty="0">
                <a:solidFill>
                  <a:schemeClr val="bg1"/>
                </a:solidFill>
                <a:latin typeface="MedMen" charset="0"/>
                <a:ea typeface="MedMen" charset="0"/>
                <a:cs typeface="MedMen" charset="0"/>
              </a:rPr>
              <a:t>Director of Compliance</a:t>
            </a:r>
            <a:r>
              <a:rPr lang="en-US" b="0" i="0" baseline="0" dirty="0">
                <a:solidFill>
                  <a:schemeClr val="bg1"/>
                </a:solidFill>
                <a:latin typeface="MedMen" charset="0"/>
                <a:ea typeface="MedMen" charset="0"/>
                <a:cs typeface="MedMen" charset="0"/>
              </a:rPr>
              <a:t> and Regulatory Affairs</a:t>
            </a:r>
            <a:endParaRPr lang="en-US" b="0" i="0" dirty="0">
              <a:solidFill>
                <a:schemeClr val="bg1"/>
              </a:solidFill>
              <a:latin typeface="MedMen" charset="0"/>
              <a:ea typeface="MedMen" charset="0"/>
              <a:cs typeface="MedMen" charset="0"/>
            </a:endParaRPr>
          </a:p>
          <a:p>
            <a:r>
              <a:rPr lang="en-US" b="0" i="0" u="none" dirty="0" err="1">
                <a:solidFill>
                  <a:schemeClr val="bg1"/>
                </a:solidFill>
                <a:latin typeface="MedMen" charset="0"/>
                <a:ea typeface="MedMen" charset="0"/>
                <a:cs typeface="MedMen" charset="0"/>
              </a:rPr>
              <a:t>Morgan@MedMen.com</a:t>
            </a:r>
            <a:endParaRPr lang="en-US" b="0" i="0" u="none" dirty="0">
              <a:solidFill>
                <a:schemeClr val="bg1"/>
              </a:solidFill>
              <a:latin typeface="MedMen" charset="0"/>
              <a:ea typeface="MedMen" charset="0"/>
              <a:cs typeface="MedMen" charset="0"/>
            </a:endParaRPr>
          </a:p>
          <a:p>
            <a:endParaRPr lang="en-US" b="0" i="0" dirty="0">
              <a:solidFill>
                <a:schemeClr val="bg1"/>
              </a:solidFill>
              <a:latin typeface="MedMen" charset="0"/>
              <a:ea typeface="MedMen" charset="0"/>
              <a:cs typeface="MedMen" charset="0"/>
            </a:endParaRPr>
          </a:p>
        </p:txBody>
      </p:sp>
    </p:spTree>
    <p:extLst>
      <p:ext uri="{BB962C8B-B14F-4D97-AF65-F5344CB8AC3E}">
        <p14:creationId xmlns:p14="http://schemas.microsoft.com/office/powerpoint/2010/main" val="181342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ternal Co-Branding Cover Slide">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pic>
        <p:nvPicPr>
          <p:cNvPr id="3" name="Shape 39"/>
          <p:cNvPicPr preferRelativeResize="0"/>
          <p:nvPr userDrawn="1"/>
        </p:nvPicPr>
        <p:blipFill rotWithShape="1">
          <a:blip r:embed="rId2">
            <a:alphaModFix/>
          </a:blip>
          <a:srcRect/>
          <a:stretch/>
        </p:blipFill>
        <p:spPr>
          <a:xfrm>
            <a:off x="7772400" y="5347728"/>
            <a:ext cx="872377" cy="872377"/>
          </a:xfrm>
          <a:prstGeom prst="rect">
            <a:avLst/>
          </a:prstGeom>
          <a:noFill/>
          <a:ln>
            <a:noFill/>
          </a:ln>
        </p:spPr>
      </p:pic>
      <p:sp>
        <p:nvSpPr>
          <p:cNvPr id="4" name="Rectangle 3"/>
          <p:cNvSpPr/>
          <p:nvPr userDrawn="1"/>
        </p:nvSpPr>
        <p:spPr>
          <a:xfrm>
            <a:off x="0" y="0"/>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hape 29"/>
          <p:cNvSpPr txBox="1">
            <a:spLocks noGrp="1"/>
          </p:cNvSpPr>
          <p:nvPr>
            <p:ph type="subTitle" idx="1" hasCustomPrompt="1"/>
          </p:nvPr>
        </p:nvSpPr>
        <p:spPr>
          <a:xfrm>
            <a:off x="502226" y="4036951"/>
            <a:ext cx="8142551" cy="37066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5"/>
              </a:buClr>
              <a:buFont typeface="Noto Sans Symbols"/>
              <a:buNone/>
              <a:defRPr sz="2000" b="0" i="0" u="none" strike="noStrike" cap="none" baseline="0">
                <a:solidFill>
                  <a:schemeClr val="bg1"/>
                </a:solidFill>
                <a:latin typeface="MedMen Light" charset="0"/>
                <a:ea typeface="MedMen Light" charset="0"/>
                <a:cs typeface="MedMen Light" charset="0"/>
                <a:sym typeface="Arial"/>
              </a:defRPr>
            </a:lvl1pPr>
            <a:lvl2pPr marL="307682" marR="0" lvl="1" indent="-85431"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2pPr>
            <a:lvl3pPr marL="461524" marR="0" lvl="2" indent="-107829"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3pPr>
            <a:lvl4pPr marL="615365" marR="0" lvl="3" indent="-109270"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4pPr>
            <a:lvl5pPr marL="769206" marR="0" lvl="4" indent="-89756"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5pPr>
            <a:lvl6pPr marL="987149" marR="0" lvl="5" indent="-57509"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r>
              <a:rPr lang="en-US" dirty="0"/>
              <a:t>Subtitle </a:t>
            </a:r>
            <a:r>
              <a:rPr lang="en-US" dirty="0" err="1"/>
              <a:t>MedMen</a:t>
            </a:r>
            <a:r>
              <a:rPr lang="en-US" dirty="0"/>
              <a:t> Light </a:t>
            </a:r>
            <a:r>
              <a:rPr lang="mr-IN" dirty="0"/>
              <a:t>–</a:t>
            </a:r>
            <a:r>
              <a:rPr lang="en-US" dirty="0"/>
              <a:t> 20 </a:t>
            </a:r>
            <a:r>
              <a:rPr lang="en-US" dirty="0" err="1"/>
              <a:t>pt</a:t>
            </a:r>
            <a:endParaRPr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2227" y="1284789"/>
            <a:ext cx="2865084" cy="861103"/>
          </a:xfrm>
          <a:prstGeom prst="rect">
            <a:avLst/>
          </a:prstGeom>
        </p:spPr>
      </p:pic>
      <p:sp>
        <p:nvSpPr>
          <p:cNvPr id="8" name="Shape 11"/>
          <p:cNvSpPr/>
          <p:nvPr userDrawn="1"/>
        </p:nvSpPr>
        <p:spPr>
          <a:xfrm>
            <a:off x="8346786" y="6401873"/>
            <a:ext cx="298738" cy="153887"/>
          </a:xfrm>
          <a:prstGeom prst="rect">
            <a:avLst/>
          </a:prstGeom>
          <a:noFill/>
          <a:ln>
            <a:noFill/>
          </a:ln>
        </p:spPr>
        <p:txBody>
          <a:bodyPr lIns="0" tIns="0" rIns="0" bIns="0" anchor="b" anchorCtr="0">
            <a:noAutofit/>
          </a:bodyPr>
          <a:lstStyle/>
          <a:p>
            <a:pPr marL="0" marR="0" lvl="0" indent="0" algn="ctr" rtl="0">
              <a:spcBef>
                <a:spcPts val="0"/>
              </a:spcBef>
              <a:buSzPct val="25000"/>
              <a:buNone/>
            </a:pPr>
            <a:fld id="{00000000-1234-1234-1234-123412341234}" type="slidenum">
              <a:rPr lang="en-US" sz="1000" b="1" i="0" u="none" strike="noStrike" cap="none">
                <a:solidFill>
                  <a:schemeClr val="accent1"/>
                </a:solidFill>
                <a:latin typeface="Arial"/>
                <a:ea typeface="Arial"/>
                <a:cs typeface="Arial"/>
                <a:sym typeface="Arial"/>
              </a:rPr>
              <a:t>‹#›</a:t>
            </a:fld>
            <a:endParaRPr lang="en-US" sz="1000" b="1" i="0" u="none" strike="noStrike" cap="none" dirty="0">
              <a:solidFill>
                <a:schemeClr val="accent1"/>
              </a:solidFill>
              <a:latin typeface="Arial"/>
              <a:ea typeface="Arial"/>
              <a:cs typeface="Arial"/>
              <a:sym typeface="Arial"/>
            </a:endParaRPr>
          </a:p>
        </p:txBody>
      </p:sp>
      <p:sp>
        <p:nvSpPr>
          <p:cNvPr id="13" name="Title Placeholder 1"/>
          <p:cNvSpPr txBox="1">
            <a:spLocks/>
          </p:cNvSpPr>
          <p:nvPr userDrawn="1"/>
        </p:nvSpPr>
        <p:spPr>
          <a:xfrm>
            <a:off x="502226" y="3463662"/>
            <a:ext cx="8142551" cy="411400"/>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3200" b="0" i="0" u="none" strike="noStrike" cap="none" baseline="0">
                <a:solidFill>
                  <a:schemeClr val="bg1"/>
                </a:solidFill>
                <a:latin typeface="Helvetica Neue Light" charset="0"/>
                <a:ea typeface="Helvetica Neue Light" charset="0"/>
                <a:cs typeface="Helvetica Neue Light" charset="0"/>
                <a:sym typeface="Arial"/>
              </a:defRPr>
            </a:lvl1pPr>
          </a:lstStyle>
          <a:p>
            <a:r>
              <a:rPr lang="en-US" sz="3200" b="0" i="0" dirty="0">
                <a:latin typeface="MedMen" charset="0"/>
                <a:ea typeface="MedMen" charset="0"/>
                <a:cs typeface="MedMen" charset="0"/>
              </a:rPr>
              <a:t>Title </a:t>
            </a:r>
            <a:r>
              <a:rPr lang="en-US" sz="3200" b="0" i="0" dirty="0" err="1">
                <a:latin typeface="MedMen" charset="0"/>
                <a:ea typeface="MedMen" charset="0"/>
                <a:cs typeface="MedMen" charset="0"/>
              </a:rPr>
              <a:t>MedMen</a:t>
            </a:r>
            <a:r>
              <a:rPr lang="en-US" sz="3200" b="0" i="0" baseline="0">
                <a:latin typeface="MedMen" charset="0"/>
                <a:ea typeface="MedMen" charset="0"/>
                <a:cs typeface="MedMen" charset="0"/>
              </a:rPr>
              <a:t> Regular</a:t>
            </a:r>
            <a:r>
              <a:rPr lang="mr-IN" sz="3200" b="0" i="0">
                <a:latin typeface="MedMen" charset="0"/>
                <a:ea typeface="MedMen" charset="0"/>
                <a:cs typeface="MedMen" charset="0"/>
              </a:rPr>
              <a:t>–</a:t>
            </a:r>
            <a:r>
              <a:rPr lang="en-US" sz="3200" b="0" i="0">
                <a:latin typeface="MedMen" charset="0"/>
                <a:ea typeface="MedMen" charset="0"/>
                <a:cs typeface="MedMen" charset="0"/>
              </a:rPr>
              <a:t> 32 </a:t>
            </a:r>
            <a:r>
              <a:rPr lang="en-US" sz="3200" b="0" i="0" err="1">
                <a:latin typeface="MedMen" charset="0"/>
                <a:ea typeface="MedMen" charset="0"/>
                <a:cs typeface="MedMen" charset="0"/>
              </a:rPr>
              <a:t>pt</a:t>
            </a:r>
            <a:endParaRPr lang="en-US" sz="3200" b="0" i="0">
              <a:latin typeface="MedMen" charset="0"/>
              <a:ea typeface="MedMen" charset="0"/>
              <a:cs typeface="MedMen" charset="0"/>
            </a:endParaRPr>
          </a:p>
        </p:txBody>
      </p:sp>
      <p:sp>
        <p:nvSpPr>
          <p:cNvPr id="14" name="Shape 29"/>
          <p:cNvSpPr txBox="1">
            <a:spLocks/>
          </p:cNvSpPr>
          <p:nvPr userDrawn="1"/>
        </p:nvSpPr>
        <p:spPr>
          <a:xfrm>
            <a:off x="513802" y="4775606"/>
            <a:ext cx="4497014" cy="33581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chemeClr val="accent5"/>
              </a:buClr>
              <a:buFont typeface="Noto Sans Symbols"/>
              <a:buNone/>
              <a:defRPr sz="2000" b="0" i="1" u="none" strike="noStrike" cap="none" baseline="0">
                <a:solidFill>
                  <a:schemeClr val="bg1"/>
                </a:solidFill>
                <a:latin typeface="Helvetica Neue Light" charset="0"/>
                <a:ea typeface="Helvetica Neue Light" charset="0"/>
                <a:cs typeface="Helvetica Neue Light" charset="0"/>
                <a:sym typeface="Arial"/>
              </a:defRPr>
            </a:lvl1pPr>
            <a:lvl2pPr marL="307682" marR="0" lvl="1" indent="-85431" algn="l" rtl="0" eaLnBrk="1" hangingPunct="1">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2pPr>
            <a:lvl3pPr marL="461524" marR="0" lvl="2" indent="-107829" algn="l" rtl="0" eaLnBrk="1" hangingPunct="1">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3pPr>
            <a:lvl4pPr marL="615365" marR="0" lvl="3" indent="-109270" algn="l" rtl="0" eaLnBrk="1" hangingPunct="1">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4pPr>
            <a:lvl5pPr marL="769206" marR="0" lvl="4" indent="-89756" algn="l" rtl="0" eaLnBrk="1" hangingPunct="1">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5pPr>
            <a:lvl6pPr marL="987149" marR="0" lvl="5" indent="-57509"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r>
              <a:rPr lang="en-US" sz="1600" b="0" i="0">
                <a:latin typeface="MedMen" charset="0"/>
                <a:ea typeface="MedMen" charset="0"/>
                <a:cs typeface="MedMen" charset="0"/>
              </a:rPr>
              <a:t>Presenter’s Name</a:t>
            </a:r>
          </a:p>
        </p:txBody>
      </p:sp>
      <p:sp>
        <p:nvSpPr>
          <p:cNvPr id="15" name="Shape 29"/>
          <p:cNvSpPr txBox="1">
            <a:spLocks/>
          </p:cNvSpPr>
          <p:nvPr userDrawn="1"/>
        </p:nvSpPr>
        <p:spPr>
          <a:xfrm>
            <a:off x="513801" y="5054696"/>
            <a:ext cx="4497015" cy="35385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chemeClr val="accent5"/>
              </a:buClr>
              <a:buFont typeface="Noto Sans Symbols"/>
              <a:buNone/>
              <a:defRPr sz="2000" b="0" i="1" u="none" strike="noStrike" cap="none" baseline="0">
                <a:solidFill>
                  <a:schemeClr val="bg1"/>
                </a:solidFill>
                <a:latin typeface="Helvetica Neue Light" charset="0"/>
                <a:ea typeface="Helvetica Neue Light" charset="0"/>
                <a:cs typeface="Helvetica Neue Light" charset="0"/>
                <a:sym typeface="Arial"/>
              </a:defRPr>
            </a:lvl1pPr>
            <a:lvl2pPr marL="307682" marR="0" lvl="1" indent="-85431" algn="l" rtl="0" eaLnBrk="1" hangingPunct="1">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2pPr>
            <a:lvl3pPr marL="461524" marR="0" lvl="2" indent="-107829" algn="l" rtl="0" eaLnBrk="1" hangingPunct="1">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3pPr>
            <a:lvl4pPr marL="615365" marR="0" lvl="3" indent="-109270" algn="l" rtl="0" eaLnBrk="1" hangingPunct="1">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4pPr>
            <a:lvl5pPr marL="769206" marR="0" lvl="4" indent="-89756" algn="l" rtl="0" eaLnBrk="1" hangingPunct="1">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5pPr>
            <a:lvl6pPr marL="987149" marR="0" lvl="5" indent="-57509"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r>
              <a:rPr lang="en-US" sz="1400" b="0" i="0">
                <a:latin typeface="MedMen" charset="0"/>
                <a:ea typeface="MedMen" charset="0"/>
                <a:cs typeface="MedMen" charset="0"/>
              </a:rPr>
              <a:t>Office or Department Name</a:t>
            </a:r>
          </a:p>
        </p:txBody>
      </p:sp>
      <p:cxnSp>
        <p:nvCxnSpPr>
          <p:cNvPr id="16" name="Shape 19"/>
          <p:cNvCxnSpPr/>
          <p:nvPr userDrawn="1"/>
        </p:nvCxnSpPr>
        <p:spPr>
          <a:xfrm flipH="1">
            <a:off x="3681629" y="1080804"/>
            <a:ext cx="13" cy="1372878"/>
          </a:xfrm>
          <a:prstGeom prst="straightConnector1">
            <a:avLst/>
          </a:prstGeom>
          <a:noFill/>
          <a:ln w="9525" cap="flat" cmpd="sng">
            <a:solidFill>
              <a:schemeClr val="bg1"/>
            </a:solidFill>
            <a:prstDash val="solid"/>
            <a:round/>
            <a:headEnd type="none" w="med" len="med"/>
            <a:tailEnd type="none" w="med" len="med"/>
          </a:ln>
        </p:spPr>
      </p:cxnSp>
      <p:sp>
        <p:nvSpPr>
          <p:cNvPr id="40" name="Rectangle 39"/>
          <p:cNvSpPr/>
          <p:nvPr userDrawn="1"/>
        </p:nvSpPr>
        <p:spPr>
          <a:xfrm>
            <a:off x="4094878" y="1206839"/>
            <a:ext cx="2003611" cy="1001211"/>
          </a:xfrm>
          <a:prstGeom prst="rec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hape 29"/>
          <p:cNvSpPr txBox="1">
            <a:spLocks/>
          </p:cNvSpPr>
          <p:nvPr userDrawn="1"/>
        </p:nvSpPr>
        <p:spPr>
          <a:xfrm>
            <a:off x="4137312" y="1272943"/>
            <a:ext cx="1214617" cy="78286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chemeClr val="accent5"/>
              </a:buClr>
              <a:buFont typeface="Noto Sans Symbols"/>
              <a:buNone/>
              <a:defRPr sz="2000" b="0" i="1" u="none" strike="noStrike" cap="none" baseline="0">
                <a:solidFill>
                  <a:schemeClr val="bg1"/>
                </a:solidFill>
                <a:latin typeface="Helvetica Neue Light" charset="0"/>
                <a:ea typeface="Helvetica Neue Light" charset="0"/>
                <a:cs typeface="Helvetica Neue Light" charset="0"/>
                <a:sym typeface="Arial"/>
              </a:defRPr>
            </a:lvl1pPr>
            <a:lvl2pPr marL="307682" marR="0" lvl="1" indent="-85431" algn="l" rtl="0" eaLnBrk="1" hangingPunct="1">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2pPr>
            <a:lvl3pPr marL="461524" marR="0" lvl="2" indent="-107829" algn="l" rtl="0" eaLnBrk="1" hangingPunct="1">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3pPr>
            <a:lvl4pPr marL="615365" marR="0" lvl="3" indent="-109270" algn="l" rtl="0" eaLnBrk="1" hangingPunct="1">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4pPr>
            <a:lvl5pPr marL="769206" marR="0" lvl="4" indent="-89756" algn="l" rtl="0" eaLnBrk="1" hangingPunct="1">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5pPr>
            <a:lvl6pPr marL="987149" marR="0" lvl="5" indent="-57509"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eaLnBrk="1" hangingPunct="1">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r>
              <a:rPr lang="en-US"/>
              <a:t>Partner</a:t>
            </a:r>
            <a:r>
              <a:rPr lang="en-US" baseline="0"/>
              <a:t> Logo</a:t>
            </a:r>
            <a:endParaRPr lang="en-US"/>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18072" y="5256826"/>
            <a:ext cx="635011" cy="652650"/>
          </a:xfrm>
          <a:prstGeom prst="rect">
            <a:avLst/>
          </a:prstGeom>
        </p:spPr>
      </p:pic>
      <p:cxnSp>
        <p:nvCxnSpPr>
          <p:cNvPr id="19" name="Shape 19"/>
          <p:cNvCxnSpPr/>
          <p:nvPr userDrawn="1"/>
        </p:nvCxnSpPr>
        <p:spPr>
          <a:xfrm>
            <a:off x="502227" y="6085544"/>
            <a:ext cx="8147304" cy="0"/>
          </a:xfrm>
          <a:prstGeom prst="straightConnector1">
            <a:avLst/>
          </a:prstGeom>
          <a:noFill/>
          <a:ln w="25400" cap="flat" cmpd="sng">
            <a:solidFill>
              <a:schemeClr val="bg1"/>
            </a:solidFill>
            <a:prstDash val="solid"/>
            <a:round/>
            <a:headEnd type="none" w="med" len="med"/>
            <a:tailEnd type="none" w="med" len="med"/>
          </a:ln>
        </p:spPr>
      </p:cxnSp>
      <p:sp>
        <p:nvSpPr>
          <p:cNvPr id="20" name="Shape 12"/>
          <p:cNvSpPr/>
          <p:nvPr userDrawn="1"/>
        </p:nvSpPr>
        <p:spPr>
          <a:xfrm>
            <a:off x="538453" y="6176436"/>
            <a:ext cx="4033692"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800" b="0" i="0" u="none" strike="noStrike" cap="none" spc="100" baseline="0">
                <a:solidFill>
                  <a:schemeClr val="bg1"/>
                </a:solidFill>
                <a:latin typeface="MedMen" charset="0"/>
                <a:ea typeface="MedMen" charset="0"/>
                <a:cs typeface="MedMen" charset="0"/>
                <a:sym typeface="Arial"/>
              </a:rPr>
              <a:t>Strictly Private &amp; Confidential </a:t>
            </a:r>
          </a:p>
        </p:txBody>
      </p:sp>
    </p:spTree>
    <p:extLst>
      <p:ext uri="{BB962C8B-B14F-4D97-AF65-F5344CB8AC3E}">
        <p14:creationId xmlns:p14="http://schemas.microsoft.com/office/powerpoint/2010/main" val="816727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with Dispensary Image ">
    <p:spTree>
      <p:nvGrpSpPr>
        <p:cNvPr id="1" name=""/>
        <p:cNvGrpSpPr/>
        <p:nvPr/>
      </p:nvGrpSpPr>
      <p:grpSpPr>
        <a:xfrm>
          <a:off x="0" y="0"/>
          <a:ext cx="0" cy="0"/>
          <a:chOff x="0" y="0"/>
          <a:chExt cx="0" cy="0"/>
        </a:xfrm>
      </p:grpSpPr>
      <p:sp>
        <p:nvSpPr>
          <p:cNvPr id="5" name="Rectangle 4"/>
          <p:cNvSpPr/>
          <p:nvPr userDrawn="1"/>
        </p:nvSpPr>
        <p:spPr>
          <a:xfrm>
            <a:off x="-5600" y="0"/>
            <a:ext cx="9144000" cy="6922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28" t="7780" b="5916"/>
          <a:stretch/>
        </p:blipFill>
        <p:spPr>
          <a:xfrm>
            <a:off x="-5600" y="-228600"/>
            <a:ext cx="9144000" cy="6311712"/>
          </a:xfrm>
          <a:prstGeom prst="rect">
            <a:avLst/>
          </a:prstGeom>
        </p:spPr>
      </p:pic>
      <p:sp>
        <p:nvSpPr>
          <p:cNvPr id="13" name="Title 1"/>
          <p:cNvSpPr>
            <a:spLocks noGrp="1"/>
          </p:cNvSpPr>
          <p:nvPr>
            <p:ph type="title" hasCustomPrompt="1"/>
          </p:nvPr>
        </p:nvSpPr>
        <p:spPr>
          <a:xfrm>
            <a:off x="1621509" y="2677696"/>
            <a:ext cx="6121609" cy="1421928"/>
          </a:xfrm>
          <a:prstGeom prst="rect">
            <a:avLst/>
          </a:prstGeom>
        </p:spPr>
        <p:txBody>
          <a:bodyPr/>
          <a:lstStyle>
            <a:lvl1pPr algn="ctr">
              <a:defRPr sz="2800" b="0" i="0">
                <a:solidFill>
                  <a:schemeClr val="bg1"/>
                </a:solidFill>
                <a:latin typeface="MedMen" charset="0"/>
                <a:ea typeface="MedMen" charset="0"/>
                <a:cs typeface="MedMen" charset="0"/>
              </a:defRPr>
            </a:lvl1pPr>
          </a:lstStyle>
          <a:p>
            <a:r>
              <a:rPr lang="en-US" dirty="0"/>
              <a:t>This page is set up to be utilized for a quote, using photography.</a:t>
            </a:r>
          </a:p>
        </p:txBody>
      </p:sp>
      <p:sp>
        <p:nvSpPr>
          <p:cNvPr id="15" name="Rectangle 14"/>
          <p:cNvSpPr/>
          <p:nvPr userDrawn="1"/>
        </p:nvSpPr>
        <p:spPr>
          <a:xfrm>
            <a:off x="1389683" y="3891582"/>
            <a:ext cx="6353435" cy="307777"/>
          </a:xfrm>
          <a:prstGeom prst="rect">
            <a:avLst/>
          </a:prstGeom>
        </p:spPr>
        <p:txBody>
          <a:bodyPr wrap="square">
            <a:spAutoFit/>
          </a:bodyPr>
          <a:lstStyle/>
          <a:p>
            <a:pPr algn="ctr"/>
            <a:r>
              <a:rPr lang="en-US" sz="1400" b="0" i="0">
                <a:solidFill>
                  <a:schemeClr val="bg1"/>
                </a:solidFill>
                <a:latin typeface="MedMen" charset="0"/>
                <a:ea typeface="MedMen" charset="0"/>
                <a:cs typeface="MedMen" charset="0"/>
              </a:rPr>
              <a:t>- Author’s Name Here, Position Title Here</a:t>
            </a:r>
          </a:p>
        </p:txBody>
      </p:sp>
      <p:cxnSp>
        <p:nvCxnSpPr>
          <p:cNvPr id="20" name="Shape 13"/>
          <p:cNvCxnSpPr/>
          <p:nvPr userDrawn="1"/>
        </p:nvCxnSpPr>
        <p:spPr>
          <a:xfrm flipV="1">
            <a:off x="1621509" y="2037144"/>
            <a:ext cx="6121609" cy="1431"/>
          </a:xfrm>
          <a:prstGeom prst="straightConnector1">
            <a:avLst/>
          </a:prstGeom>
          <a:noFill/>
          <a:ln w="9525" cap="flat" cmpd="sng">
            <a:solidFill>
              <a:schemeClr val="bg1"/>
            </a:solidFill>
            <a:prstDash val="solid"/>
            <a:round/>
            <a:headEnd type="none" w="med" len="med"/>
            <a:tailEnd type="none" w="med" len="med"/>
          </a:ln>
        </p:spPr>
      </p:cxnSp>
      <p:cxnSp>
        <p:nvCxnSpPr>
          <p:cNvPr id="23" name="Shape 13"/>
          <p:cNvCxnSpPr/>
          <p:nvPr userDrawn="1"/>
        </p:nvCxnSpPr>
        <p:spPr>
          <a:xfrm flipV="1">
            <a:off x="1621509" y="4503900"/>
            <a:ext cx="6121609" cy="1431"/>
          </a:xfrm>
          <a:prstGeom prst="straightConnector1">
            <a:avLst/>
          </a:prstGeom>
          <a:noFill/>
          <a:ln w="9525" cap="flat" cmpd="sng">
            <a:solidFill>
              <a:schemeClr val="bg1"/>
            </a:solidFill>
            <a:prstDash val="solid"/>
            <a:round/>
            <a:headEnd type="none" w="med" len="med"/>
            <a:tailEnd type="none" w="med" len="med"/>
          </a:ln>
        </p:spPr>
      </p:cxnSp>
      <p:sp>
        <p:nvSpPr>
          <p:cNvPr id="25" name="Title 1"/>
          <p:cNvSpPr txBox="1">
            <a:spLocks/>
          </p:cNvSpPr>
          <p:nvPr userDrawn="1"/>
        </p:nvSpPr>
        <p:spPr>
          <a:xfrm>
            <a:off x="1389682" y="2037145"/>
            <a:ext cx="6353435" cy="428264"/>
          </a:xfrm>
          <a:prstGeom prst="rect">
            <a:avLst/>
          </a:prstGeom>
        </p:spPr>
        <p:txBody>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None/>
              <a:defRPr sz="2800" b="0" i="0" u="none" strike="noStrike" cap="none">
                <a:solidFill>
                  <a:schemeClr val="bg1"/>
                </a:solidFill>
                <a:latin typeface="Helvetica Neue Light" charset="0"/>
                <a:ea typeface="Helvetica Neue Light" charset="0"/>
                <a:cs typeface="Helvetica Neue Light" charset="0"/>
                <a:sym typeface="Arial"/>
              </a:defRPr>
            </a:lvl1pPr>
          </a:lstStyle>
          <a:p>
            <a:r>
              <a:rPr lang="en-US" sz="7200"/>
              <a:t>“</a:t>
            </a:r>
          </a:p>
        </p:txBody>
      </p:sp>
      <p:sp>
        <p:nvSpPr>
          <p:cNvPr id="14" name="Shape 12"/>
          <p:cNvSpPr/>
          <p:nvPr userDrawn="1"/>
        </p:nvSpPr>
        <p:spPr>
          <a:xfrm>
            <a:off x="538453" y="6176436"/>
            <a:ext cx="4033692"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800" b="0" i="0" u="none" strike="noStrike" cap="none" spc="100" baseline="0">
                <a:solidFill>
                  <a:schemeClr val="bg1"/>
                </a:solidFill>
                <a:latin typeface="MedMen" charset="0"/>
                <a:ea typeface="MedMen" charset="0"/>
                <a:cs typeface="MedMen" charset="0"/>
                <a:sym typeface="Arial"/>
              </a:rPr>
              <a:t>Strictly Private &amp; Confidential </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87206" y="6220831"/>
            <a:ext cx="1204736" cy="362084"/>
          </a:xfrm>
          <a:prstGeom prst="rect">
            <a:avLst/>
          </a:prstGeom>
        </p:spPr>
      </p:pic>
    </p:spTree>
    <p:extLst>
      <p:ext uri="{BB962C8B-B14F-4D97-AF65-F5344CB8AC3E}">
        <p14:creationId xmlns:p14="http://schemas.microsoft.com/office/powerpoint/2010/main" val="98416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with Grow Image ">
    <p:spTree>
      <p:nvGrpSpPr>
        <p:cNvPr id="1" name=""/>
        <p:cNvGrpSpPr/>
        <p:nvPr/>
      </p:nvGrpSpPr>
      <p:grpSpPr>
        <a:xfrm>
          <a:off x="0" y="0"/>
          <a:ext cx="0" cy="0"/>
          <a:chOff x="0" y="0"/>
          <a:chExt cx="0" cy="0"/>
        </a:xfrm>
      </p:grpSpPr>
      <p:sp>
        <p:nvSpPr>
          <p:cNvPr id="5" name="Rectangle 4"/>
          <p:cNvSpPr/>
          <p:nvPr userDrawn="1"/>
        </p:nvSpPr>
        <p:spPr>
          <a:xfrm>
            <a:off x="-5600" y="0"/>
            <a:ext cx="9144000" cy="6922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2364" r="6285"/>
          <a:stretch/>
        </p:blipFill>
        <p:spPr>
          <a:xfrm>
            <a:off x="0" y="-233494"/>
            <a:ext cx="9144001" cy="6319941"/>
          </a:xfrm>
          <a:prstGeom prst="rect">
            <a:avLst/>
          </a:prstGeom>
        </p:spPr>
      </p:pic>
      <p:cxnSp>
        <p:nvCxnSpPr>
          <p:cNvPr id="14" name="Shape 13"/>
          <p:cNvCxnSpPr/>
          <p:nvPr userDrawn="1"/>
        </p:nvCxnSpPr>
        <p:spPr>
          <a:xfrm flipV="1">
            <a:off x="1621509" y="2037144"/>
            <a:ext cx="6121609" cy="1431"/>
          </a:xfrm>
          <a:prstGeom prst="straightConnector1">
            <a:avLst/>
          </a:prstGeom>
          <a:noFill/>
          <a:ln w="9525" cap="flat" cmpd="sng">
            <a:solidFill>
              <a:schemeClr val="bg1"/>
            </a:solidFill>
            <a:prstDash val="solid"/>
            <a:round/>
            <a:headEnd type="none" w="med" len="med"/>
            <a:tailEnd type="none" w="med" len="med"/>
          </a:ln>
        </p:spPr>
      </p:cxnSp>
      <p:cxnSp>
        <p:nvCxnSpPr>
          <p:cNvPr id="16" name="Shape 13"/>
          <p:cNvCxnSpPr/>
          <p:nvPr userDrawn="1"/>
        </p:nvCxnSpPr>
        <p:spPr>
          <a:xfrm flipV="1">
            <a:off x="1621509" y="4503900"/>
            <a:ext cx="6121609" cy="1431"/>
          </a:xfrm>
          <a:prstGeom prst="straightConnector1">
            <a:avLst/>
          </a:prstGeom>
          <a:noFill/>
          <a:ln w="9525" cap="flat" cmpd="sng">
            <a:solidFill>
              <a:schemeClr val="bg1"/>
            </a:solidFill>
            <a:prstDash val="solid"/>
            <a:round/>
            <a:headEnd type="none" w="med" len="med"/>
            <a:tailEnd type="none" w="med" len="med"/>
          </a:ln>
        </p:spPr>
      </p:cxnSp>
      <p:sp>
        <p:nvSpPr>
          <p:cNvPr id="17" name="Title 1"/>
          <p:cNvSpPr txBox="1">
            <a:spLocks/>
          </p:cNvSpPr>
          <p:nvPr userDrawn="1"/>
        </p:nvSpPr>
        <p:spPr>
          <a:xfrm>
            <a:off x="1389682" y="2037145"/>
            <a:ext cx="6353435" cy="428264"/>
          </a:xfrm>
          <a:prstGeom prst="rect">
            <a:avLst/>
          </a:prstGeom>
        </p:spPr>
        <p:txBody>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None/>
              <a:defRPr sz="2800" b="0" i="0" u="none" strike="noStrike" cap="none">
                <a:solidFill>
                  <a:schemeClr val="bg1"/>
                </a:solidFill>
                <a:latin typeface="Helvetica Neue Light" charset="0"/>
                <a:ea typeface="Helvetica Neue Light" charset="0"/>
                <a:cs typeface="Helvetica Neue Light" charset="0"/>
                <a:sym typeface="Arial"/>
              </a:defRPr>
            </a:lvl1pPr>
          </a:lstStyle>
          <a:p>
            <a:r>
              <a:rPr lang="en-US" sz="7200"/>
              <a:t>“</a:t>
            </a:r>
          </a:p>
        </p:txBody>
      </p:sp>
      <p:sp>
        <p:nvSpPr>
          <p:cNvPr id="22" name="Title 1"/>
          <p:cNvSpPr>
            <a:spLocks noGrp="1"/>
          </p:cNvSpPr>
          <p:nvPr>
            <p:ph type="title" hasCustomPrompt="1"/>
          </p:nvPr>
        </p:nvSpPr>
        <p:spPr>
          <a:xfrm>
            <a:off x="1621509" y="2677696"/>
            <a:ext cx="6121609" cy="1421928"/>
          </a:xfrm>
          <a:prstGeom prst="rect">
            <a:avLst/>
          </a:prstGeom>
        </p:spPr>
        <p:txBody>
          <a:bodyPr/>
          <a:lstStyle>
            <a:lvl1pPr algn="ctr">
              <a:defRPr sz="2800" b="0" i="0">
                <a:solidFill>
                  <a:schemeClr val="bg1"/>
                </a:solidFill>
                <a:latin typeface="MedMen" charset="0"/>
                <a:ea typeface="MedMen" charset="0"/>
                <a:cs typeface="MedMen" charset="0"/>
              </a:defRPr>
            </a:lvl1pPr>
          </a:lstStyle>
          <a:p>
            <a:r>
              <a:rPr lang="en-US" dirty="0"/>
              <a:t>This page is set up to be utilized for a quote, using photography.</a:t>
            </a:r>
          </a:p>
        </p:txBody>
      </p:sp>
      <p:sp>
        <p:nvSpPr>
          <p:cNvPr id="24" name="Rectangle 23"/>
          <p:cNvSpPr/>
          <p:nvPr userDrawn="1"/>
        </p:nvSpPr>
        <p:spPr>
          <a:xfrm>
            <a:off x="1389683" y="3891582"/>
            <a:ext cx="6353435" cy="307777"/>
          </a:xfrm>
          <a:prstGeom prst="rect">
            <a:avLst/>
          </a:prstGeom>
        </p:spPr>
        <p:txBody>
          <a:bodyPr wrap="square">
            <a:spAutoFit/>
          </a:bodyPr>
          <a:lstStyle/>
          <a:p>
            <a:pPr algn="ctr"/>
            <a:r>
              <a:rPr lang="en-US" sz="1400" b="0" i="0">
                <a:solidFill>
                  <a:schemeClr val="bg1"/>
                </a:solidFill>
                <a:latin typeface="MedMen" charset="0"/>
                <a:ea typeface="MedMen" charset="0"/>
                <a:cs typeface="MedMen" charset="0"/>
              </a:rPr>
              <a:t>- Author’s Name Here, Position Title Here</a:t>
            </a:r>
          </a:p>
        </p:txBody>
      </p:sp>
      <p:sp>
        <p:nvSpPr>
          <p:cNvPr id="12" name="Shape 12"/>
          <p:cNvSpPr/>
          <p:nvPr userDrawn="1"/>
        </p:nvSpPr>
        <p:spPr>
          <a:xfrm>
            <a:off x="538453" y="6176436"/>
            <a:ext cx="4033692"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800" b="0" i="0" u="none" strike="noStrike" cap="none" spc="100" baseline="0">
                <a:solidFill>
                  <a:schemeClr val="bg1"/>
                </a:solidFill>
                <a:latin typeface="MedMen" charset="0"/>
                <a:ea typeface="MedMen" charset="0"/>
                <a:cs typeface="MedMen" charset="0"/>
                <a:sym typeface="Arial"/>
              </a:rPr>
              <a:t>Strictly Private &amp; Confidential </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87206" y="6220831"/>
            <a:ext cx="1204736" cy="362084"/>
          </a:xfrm>
          <a:prstGeom prst="rect">
            <a:avLst/>
          </a:prstGeom>
        </p:spPr>
      </p:pic>
    </p:spTree>
    <p:extLst>
      <p:ext uri="{BB962C8B-B14F-4D97-AF65-F5344CB8AC3E}">
        <p14:creationId xmlns:p14="http://schemas.microsoft.com/office/powerpoint/2010/main" val="328843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ection Divider">
    <p:spTree>
      <p:nvGrpSpPr>
        <p:cNvPr id="1" name="Shape 51"/>
        <p:cNvGrpSpPr/>
        <p:nvPr/>
      </p:nvGrpSpPr>
      <p:grpSpPr>
        <a:xfrm>
          <a:off x="0" y="0"/>
          <a:ext cx="0" cy="0"/>
          <a:chOff x="0" y="0"/>
          <a:chExt cx="0" cy="0"/>
        </a:xfrm>
      </p:grpSpPr>
      <p:sp>
        <p:nvSpPr>
          <p:cNvPr id="23" name="Rectangle 22"/>
          <p:cNvSpPr/>
          <p:nvPr userDrawn="1"/>
        </p:nvSpPr>
        <p:spPr>
          <a:xfrm>
            <a:off x="0" y="1"/>
            <a:ext cx="9143999" cy="4076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 Neue Light" charset="0"/>
              <a:ea typeface="Helvetica Neue Light" charset="0"/>
              <a:cs typeface="Helvetica Neue Light" charset="0"/>
            </a:endParaRPr>
          </a:p>
        </p:txBody>
      </p:sp>
      <p:grpSp>
        <p:nvGrpSpPr>
          <p:cNvPr id="52" name="Shape 52"/>
          <p:cNvGrpSpPr/>
          <p:nvPr/>
        </p:nvGrpSpPr>
        <p:grpSpPr>
          <a:xfrm>
            <a:off x="131806" y="329513"/>
            <a:ext cx="9143999" cy="6858000"/>
            <a:chOff x="0" y="0"/>
            <a:chExt cx="6336" cy="4895"/>
          </a:xfrm>
        </p:grpSpPr>
        <p:cxnSp>
          <p:nvCxnSpPr>
            <p:cNvPr id="53" name="Shape 53"/>
            <p:cNvCxnSpPr/>
            <p:nvPr/>
          </p:nvCxnSpPr>
          <p:spPr>
            <a:xfrm>
              <a:off x="0" y="1845"/>
              <a:ext cx="6336" cy="0"/>
            </a:xfrm>
            <a:prstGeom prst="straightConnector1">
              <a:avLst/>
            </a:prstGeom>
            <a:noFill/>
            <a:ln>
              <a:noFill/>
            </a:ln>
          </p:spPr>
        </p:cxnSp>
        <p:cxnSp>
          <p:nvCxnSpPr>
            <p:cNvPr id="54" name="Shape 54"/>
            <p:cNvCxnSpPr/>
            <p:nvPr/>
          </p:nvCxnSpPr>
          <p:spPr>
            <a:xfrm>
              <a:off x="0" y="3279"/>
              <a:ext cx="6336" cy="0"/>
            </a:xfrm>
            <a:prstGeom prst="straightConnector1">
              <a:avLst/>
            </a:prstGeom>
            <a:noFill/>
            <a:ln>
              <a:noFill/>
            </a:ln>
          </p:spPr>
        </p:cxnSp>
        <p:cxnSp>
          <p:nvCxnSpPr>
            <p:cNvPr id="55" name="Shape 55"/>
            <p:cNvCxnSpPr/>
            <p:nvPr/>
          </p:nvCxnSpPr>
          <p:spPr>
            <a:xfrm>
              <a:off x="1695" y="0"/>
              <a:ext cx="0" cy="4895"/>
            </a:xfrm>
            <a:prstGeom prst="straightConnector1">
              <a:avLst/>
            </a:prstGeom>
            <a:noFill/>
            <a:ln>
              <a:noFill/>
            </a:ln>
          </p:spPr>
        </p:cxnSp>
        <p:cxnSp>
          <p:nvCxnSpPr>
            <p:cNvPr id="56" name="Shape 56"/>
            <p:cNvCxnSpPr/>
            <p:nvPr/>
          </p:nvCxnSpPr>
          <p:spPr>
            <a:xfrm rot="10800000">
              <a:off x="4638" y="0"/>
              <a:ext cx="0" cy="4895"/>
            </a:xfrm>
            <a:prstGeom prst="straightConnector1">
              <a:avLst/>
            </a:prstGeom>
            <a:noFill/>
            <a:ln>
              <a:noFill/>
            </a:ln>
          </p:spPr>
        </p:cxnSp>
        <p:sp>
          <p:nvSpPr>
            <p:cNvPr id="58" name="Shape 58"/>
            <p:cNvSpPr/>
            <p:nvPr/>
          </p:nvSpPr>
          <p:spPr>
            <a:xfrm>
              <a:off x="5931" y="4491"/>
              <a:ext cx="188" cy="177"/>
            </a:xfrm>
            <a:prstGeom prst="rect">
              <a:avLst/>
            </a:prstGeom>
            <a:no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aramond"/>
                <a:ea typeface="Garamond"/>
                <a:cs typeface="Garamond"/>
                <a:sym typeface="Garamond"/>
              </a:endParaRPr>
            </a:p>
          </p:txBody>
        </p:sp>
      </p:grpSp>
      <p:sp>
        <p:nvSpPr>
          <p:cNvPr id="59" name="Shape 59"/>
          <p:cNvSpPr txBox="1">
            <a:spLocks noGrp="1"/>
          </p:cNvSpPr>
          <p:nvPr>
            <p:ph type="ctrTitle" hasCustomPrompt="1"/>
          </p:nvPr>
        </p:nvSpPr>
        <p:spPr>
          <a:xfrm>
            <a:off x="472611" y="4282923"/>
            <a:ext cx="7279469" cy="543077"/>
          </a:xfrm>
          <a:prstGeom prst="rect">
            <a:avLst/>
          </a:prstGeom>
          <a:noFill/>
          <a:ln>
            <a:noFill/>
          </a:ln>
        </p:spPr>
        <p:txBody>
          <a:bodyPr lIns="91425" tIns="91425" rIns="91425" bIns="91425" anchor="b" anchorCtr="0"/>
          <a:lstStyle>
            <a:lvl1pPr marL="358921" marR="0" lvl="0" indent="-257321" algn="r" rtl="0">
              <a:lnSpc>
                <a:spcPct val="123249"/>
              </a:lnSpc>
              <a:spcBef>
                <a:spcPts val="0"/>
              </a:spcBef>
              <a:spcAft>
                <a:spcPts val="538"/>
              </a:spcAft>
              <a:buClr>
                <a:schemeClr val="bg1"/>
              </a:buClr>
              <a:buSzPct val="100000"/>
              <a:buFont typeface="Calibri"/>
              <a:buAutoNum type="romanUcPeriod"/>
              <a:defRPr sz="2400" b="0" i="0" u="none" strike="noStrike" cap="none" baseline="0">
                <a:solidFill>
                  <a:srgbClr val="94070A"/>
                </a:solidFill>
                <a:latin typeface="MedMen" charset="0"/>
                <a:ea typeface="MedMen" charset="0"/>
                <a:cs typeface="MedMen" charset="0"/>
                <a:sym typeface="Arial"/>
              </a:defRPr>
            </a:lvl1pPr>
            <a:lvl2pPr marL="0" marR="0" lvl="1" indent="0" algn="l" rtl="0">
              <a:spcBef>
                <a:spcPts val="0"/>
              </a:spcBef>
              <a:spcAft>
                <a:spcPts val="0"/>
              </a:spcAft>
              <a:buNone/>
              <a:defRPr sz="1400" b="1" i="0" u="none" strike="noStrike" cap="none">
                <a:solidFill>
                  <a:srgbClr val="376495"/>
                </a:solidFill>
                <a:latin typeface="Calibri"/>
                <a:ea typeface="Calibri"/>
                <a:cs typeface="Calibri"/>
                <a:sym typeface="Calibri"/>
              </a:defRPr>
            </a:lvl2pPr>
            <a:lvl3pPr marL="0" marR="0" lvl="2" indent="0" algn="l" rtl="0">
              <a:spcBef>
                <a:spcPts val="0"/>
              </a:spcBef>
              <a:spcAft>
                <a:spcPts val="0"/>
              </a:spcAft>
              <a:buNone/>
              <a:defRPr sz="1400" b="1" i="0" u="none" strike="noStrike" cap="none">
                <a:solidFill>
                  <a:srgbClr val="376495"/>
                </a:solidFill>
                <a:latin typeface="Calibri"/>
                <a:ea typeface="Calibri"/>
                <a:cs typeface="Calibri"/>
                <a:sym typeface="Calibri"/>
              </a:defRPr>
            </a:lvl3pPr>
            <a:lvl4pPr marL="0" marR="0" lvl="3" indent="0" algn="l" rtl="0">
              <a:spcBef>
                <a:spcPts val="0"/>
              </a:spcBef>
              <a:spcAft>
                <a:spcPts val="0"/>
              </a:spcAft>
              <a:buNone/>
              <a:defRPr sz="1400" b="1" i="0" u="none" strike="noStrike" cap="none">
                <a:solidFill>
                  <a:srgbClr val="376495"/>
                </a:solidFill>
                <a:latin typeface="Calibri"/>
                <a:ea typeface="Calibri"/>
                <a:cs typeface="Calibri"/>
                <a:sym typeface="Calibri"/>
              </a:defRPr>
            </a:lvl4pPr>
            <a:lvl5pPr marL="0" marR="0" lvl="4" indent="0" algn="l" rtl="0">
              <a:spcBef>
                <a:spcPts val="0"/>
              </a:spcBef>
              <a:spcAft>
                <a:spcPts val="0"/>
              </a:spcAft>
              <a:buNone/>
              <a:defRPr sz="1400" b="1" i="0" u="none" strike="noStrike" cap="none">
                <a:solidFill>
                  <a:srgbClr val="376495"/>
                </a:solidFill>
                <a:latin typeface="Calibri"/>
                <a:ea typeface="Calibri"/>
                <a:cs typeface="Calibri"/>
                <a:sym typeface="Calibri"/>
              </a:defRPr>
            </a:lvl5pPr>
            <a:lvl6pPr marL="410242" marR="0" lvl="5" indent="-3842" algn="l" rtl="0">
              <a:spcBef>
                <a:spcPts val="0"/>
              </a:spcBef>
              <a:spcAft>
                <a:spcPts val="0"/>
              </a:spcAft>
              <a:buNone/>
              <a:defRPr sz="1400" b="1" i="0" u="none" strike="noStrike" cap="none">
                <a:solidFill>
                  <a:srgbClr val="376495"/>
                </a:solidFill>
                <a:latin typeface="Calibri"/>
                <a:ea typeface="Calibri"/>
                <a:cs typeface="Calibri"/>
                <a:sym typeface="Calibri"/>
              </a:defRPr>
            </a:lvl6pPr>
            <a:lvl7pPr marL="820487" marR="0" lvl="6" indent="-7687" algn="l" rtl="0">
              <a:spcBef>
                <a:spcPts val="0"/>
              </a:spcBef>
              <a:spcAft>
                <a:spcPts val="0"/>
              </a:spcAft>
              <a:buNone/>
              <a:defRPr sz="1400" b="1" i="0" u="none" strike="noStrike" cap="none">
                <a:solidFill>
                  <a:srgbClr val="376495"/>
                </a:solidFill>
                <a:latin typeface="Calibri"/>
                <a:ea typeface="Calibri"/>
                <a:cs typeface="Calibri"/>
                <a:sym typeface="Calibri"/>
              </a:defRPr>
            </a:lvl7pPr>
            <a:lvl8pPr marL="1230730" marR="0" lvl="7" indent="-11530" algn="l" rtl="0">
              <a:spcBef>
                <a:spcPts val="0"/>
              </a:spcBef>
              <a:spcAft>
                <a:spcPts val="0"/>
              </a:spcAft>
              <a:buNone/>
              <a:defRPr sz="1400" b="1" i="0" u="none" strike="noStrike" cap="none">
                <a:solidFill>
                  <a:srgbClr val="376495"/>
                </a:solidFill>
                <a:latin typeface="Calibri"/>
                <a:ea typeface="Calibri"/>
                <a:cs typeface="Calibri"/>
                <a:sym typeface="Calibri"/>
              </a:defRPr>
            </a:lvl8pPr>
            <a:lvl9pPr marL="1640973" marR="0" lvl="8" indent="-2673" algn="l" rtl="0">
              <a:spcBef>
                <a:spcPts val="0"/>
              </a:spcBef>
              <a:spcAft>
                <a:spcPts val="0"/>
              </a:spcAft>
              <a:buNone/>
              <a:defRPr sz="1400" b="1" i="0" u="none" strike="noStrike" cap="none">
                <a:solidFill>
                  <a:srgbClr val="376495"/>
                </a:solidFill>
                <a:latin typeface="Calibri"/>
                <a:ea typeface="Calibri"/>
                <a:cs typeface="Calibri"/>
                <a:sym typeface="Calibri"/>
              </a:defRPr>
            </a:lvl9pPr>
          </a:lstStyle>
          <a:p>
            <a:pPr marL="358921" marR="0" lvl="0" indent="-257321" algn="l" defTabSz="914400" rtl="0" eaLnBrk="1" fontAlgn="auto" latinLnBrk="0" hangingPunct="1">
              <a:lnSpc>
                <a:spcPct val="123249"/>
              </a:lnSpc>
              <a:spcBef>
                <a:spcPts val="0"/>
              </a:spcBef>
              <a:spcAft>
                <a:spcPts val="538"/>
              </a:spcAft>
              <a:buClr>
                <a:schemeClr val="bg1"/>
              </a:buClr>
              <a:buSzPct val="100000"/>
              <a:buFont typeface="Calibri"/>
              <a:buNone/>
              <a:tabLst/>
              <a:defRPr/>
            </a:pPr>
            <a:r>
              <a:rPr lang="en-US" dirty="0"/>
              <a:t>I. Section Divider </a:t>
            </a:r>
            <a:r>
              <a:rPr lang="en-US" dirty="0" err="1"/>
              <a:t>MedMen</a:t>
            </a:r>
            <a:r>
              <a:rPr lang="en-US" dirty="0"/>
              <a:t> Regular</a:t>
            </a:r>
            <a:r>
              <a:rPr lang="mr-IN" dirty="0"/>
              <a:t>–</a:t>
            </a:r>
            <a:r>
              <a:rPr lang="en-US" dirty="0"/>
              <a:t> 24 </a:t>
            </a:r>
            <a:r>
              <a:rPr lang="en-US" dirty="0" err="1"/>
              <a:t>pt</a:t>
            </a:r>
            <a:endParaRPr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611" y="3190765"/>
            <a:ext cx="2372190" cy="71296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46"/>
        <p:cNvGrpSpPr/>
        <p:nvPr/>
      </p:nvGrpSpPr>
      <p:grpSpPr>
        <a:xfrm>
          <a:off x="0" y="0"/>
          <a:ext cx="0" cy="0"/>
          <a:chOff x="0" y="0"/>
          <a:chExt cx="0" cy="0"/>
        </a:xfrm>
      </p:grpSpPr>
      <p:sp>
        <p:nvSpPr>
          <p:cNvPr id="7" name="Shape 45"/>
          <p:cNvSpPr txBox="1">
            <a:spLocks noGrp="1"/>
          </p:cNvSpPr>
          <p:nvPr>
            <p:ph type="title" hasCustomPrompt="1"/>
          </p:nvPr>
        </p:nvSpPr>
        <p:spPr>
          <a:xfrm>
            <a:off x="1717291" y="329862"/>
            <a:ext cx="6869150" cy="382581"/>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0" i="0" u="none" strike="noStrike" cap="none" baseline="0">
                <a:solidFill>
                  <a:srgbClr val="94070A"/>
                </a:solidFill>
                <a:latin typeface="MedMen" charset="0"/>
                <a:ea typeface="MedMen" charset="0"/>
                <a:cs typeface="MedMen" charset="0"/>
                <a:sym typeface="Garamond"/>
              </a:defRPr>
            </a:lvl1pPr>
            <a:lvl2pPr marL="0" marR="0" lvl="1" indent="0" algn="l" rtl="0">
              <a:spcBef>
                <a:spcPts val="0"/>
              </a:spcBef>
              <a:spcAft>
                <a:spcPts val="0"/>
              </a:spcAft>
              <a:buNone/>
              <a:defRPr sz="1400" b="1" i="0" u="none" strike="noStrike" cap="none">
                <a:solidFill>
                  <a:srgbClr val="376495"/>
                </a:solidFill>
                <a:latin typeface="Calibri"/>
                <a:ea typeface="Calibri"/>
                <a:cs typeface="Calibri"/>
                <a:sym typeface="Calibri"/>
              </a:defRPr>
            </a:lvl2pPr>
            <a:lvl3pPr marL="0" marR="0" lvl="2" indent="0" algn="l" rtl="0">
              <a:spcBef>
                <a:spcPts val="0"/>
              </a:spcBef>
              <a:spcAft>
                <a:spcPts val="0"/>
              </a:spcAft>
              <a:buNone/>
              <a:defRPr sz="1400" b="1" i="0" u="none" strike="noStrike" cap="none">
                <a:solidFill>
                  <a:srgbClr val="376495"/>
                </a:solidFill>
                <a:latin typeface="Calibri"/>
                <a:ea typeface="Calibri"/>
                <a:cs typeface="Calibri"/>
                <a:sym typeface="Calibri"/>
              </a:defRPr>
            </a:lvl3pPr>
            <a:lvl4pPr marL="0" marR="0" lvl="3" indent="0" algn="l" rtl="0">
              <a:spcBef>
                <a:spcPts val="0"/>
              </a:spcBef>
              <a:spcAft>
                <a:spcPts val="0"/>
              </a:spcAft>
              <a:buNone/>
              <a:defRPr sz="1400" b="1" i="0" u="none" strike="noStrike" cap="none">
                <a:solidFill>
                  <a:srgbClr val="376495"/>
                </a:solidFill>
                <a:latin typeface="Calibri"/>
                <a:ea typeface="Calibri"/>
                <a:cs typeface="Calibri"/>
                <a:sym typeface="Calibri"/>
              </a:defRPr>
            </a:lvl4pPr>
            <a:lvl5pPr marL="0" marR="0" lvl="4" indent="0" algn="l" rtl="0">
              <a:spcBef>
                <a:spcPts val="0"/>
              </a:spcBef>
              <a:spcAft>
                <a:spcPts val="0"/>
              </a:spcAft>
              <a:buNone/>
              <a:defRPr sz="1400" b="1" i="0" u="none" strike="noStrike" cap="none">
                <a:solidFill>
                  <a:srgbClr val="376495"/>
                </a:solidFill>
                <a:latin typeface="Calibri"/>
                <a:ea typeface="Calibri"/>
                <a:cs typeface="Calibri"/>
                <a:sym typeface="Calibri"/>
              </a:defRPr>
            </a:lvl5pPr>
            <a:lvl6pPr marL="410242" marR="0" lvl="5" indent="-3842" algn="l" rtl="0">
              <a:spcBef>
                <a:spcPts val="0"/>
              </a:spcBef>
              <a:spcAft>
                <a:spcPts val="0"/>
              </a:spcAft>
              <a:buNone/>
              <a:defRPr sz="1400" b="1" i="0" u="none" strike="noStrike" cap="none">
                <a:solidFill>
                  <a:srgbClr val="376495"/>
                </a:solidFill>
                <a:latin typeface="Calibri"/>
                <a:ea typeface="Calibri"/>
                <a:cs typeface="Calibri"/>
                <a:sym typeface="Calibri"/>
              </a:defRPr>
            </a:lvl6pPr>
            <a:lvl7pPr marL="820487" marR="0" lvl="6" indent="-7687" algn="l" rtl="0">
              <a:spcBef>
                <a:spcPts val="0"/>
              </a:spcBef>
              <a:spcAft>
                <a:spcPts val="0"/>
              </a:spcAft>
              <a:buNone/>
              <a:defRPr sz="1400" b="1" i="0" u="none" strike="noStrike" cap="none">
                <a:solidFill>
                  <a:srgbClr val="376495"/>
                </a:solidFill>
                <a:latin typeface="Calibri"/>
                <a:ea typeface="Calibri"/>
                <a:cs typeface="Calibri"/>
                <a:sym typeface="Calibri"/>
              </a:defRPr>
            </a:lvl7pPr>
            <a:lvl8pPr marL="1230730" marR="0" lvl="7" indent="-11530" algn="l" rtl="0">
              <a:spcBef>
                <a:spcPts val="0"/>
              </a:spcBef>
              <a:spcAft>
                <a:spcPts val="0"/>
              </a:spcAft>
              <a:buNone/>
              <a:defRPr sz="1400" b="1" i="0" u="none" strike="noStrike" cap="none">
                <a:solidFill>
                  <a:srgbClr val="376495"/>
                </a:solidFill>
                <a:latin typeface="Calibri"/>
                <a:ea typeface="Calibri"/>
                <a:cs typeface="Calibri"/>
                <a:sym typeface="Calibri"/>
              </a:defRPr>
            </a:lvl8pPr>
            <a:lvl9pPr marL="1640973" marR="0" lvl="8" indent="-2673" algn="l" rtl="0">
              <a:spcBef>
                <a:spcPts val="0"/>
              </a:spcBef>
              <a:spcAft>
                <a:spcPts val="0"/>
              </a:spcAft>
              <a:buNone/>
              <a:defRPr sz="1400" b="1" i="0" u="none" strike="noStrike" cap="none">
                <a:solidFill>
                  <a:srgbClr val="376495"/>
                </a:solidFill>
                <a:latin typeface="Calibri"/>
                <a:ea typeface="Calibri"/>
                <a:cs typeface="Calibri"/>
                <a:sym typeface="Calibri"/>
              </a:defRPr>
            </a:lvl9pPr>
          </a:lstStyle>
          <a:p>
            <a:r>
              <a:rPr lang="en-US" dirty="0"/>
              <a:t>Title </a:t>
            </a:r>
            <a:r>
              <a:rPr lang="en-US" dirty="0" err="1"/>
              <a:t>MedMen</a:t>
            </a:r>
            <a:r>
              <a:rPr lang="en-US" dirty="0"/>
              <a:t> Regular</a:t>
            </a:r>
            <a:r>
              <a:rPr lang="mr-IN" dirty="0"/>
              <a:t>–</a:t>
            </a:r>
            <a:r>
              <a:rPr lang="en-US" dirty="0"/>
              <a:t> 24 </a:t>
            </a:r>
            <a:r>
              <a:rPr lang="en-US" dirty="0" err="1"/>
              <a:t>pt</a:t>
            </a:r>
            <a:endParaRPr dirty="0"/>
          </a:p>
        </p:txBody>
      </p:sp>
      <p:sp>
        <p:nvSpPr>
          <p:cNvPr id="14" name="Shape 41"/>
          <p:cNvSpPr txBox="1">
            <a:spLocks noGrp="1"/>
          </p:cNvSpPr>
          <p:nvPr>
            <p:ph type="body" idx="10"/>
          </p:nvPr>
        </p:nvSpPr>
        <p:spPr>
          <a:xfrm>
            <a:off x="423746" y="1159808"/>
            <a:ext cx="8285356" cy="4873002"/>
          </a:xfrm>
          <a:prstGeom prst="rect">
            <a:avLst/>
          </a:prstGeom>
          <a:noFill/>
          <a:ln>
            <a:noFill/>
          </a:ln>
        </p:spPr>
        <p:txBody>
          <a:bodyPr lIns="91425" tIns="91425" rIns="91425" bIns="91425" anchor="t" anchorCtr="0"/>
          <a:lstStyle>
            <a:lvl1pPr marL="48896" marR="0" lvl="0" indent="0" algn="l" rtl="0">
              <a:lnSpc>
                <a:spcPct val="110000"/>
              </a:lnSpc>
              <a:spcBef>
                <a:spcPts val="0"/>
              </a:spcBef>
              <a:spcAft>
                <a:spcPts val="440"/>
              </a:spcAft>
              <a:buClr>
                <a:schemeClr val="bg2"/>
              </a:buClr>
              <a:buSzPct val="70000"/>
              <a:buFont typeface="Noto Sans Symbols"/>
              <a:buNone/>
              <a:defRPr sz="1400" b="0" i="0" u="none" strike="noStrike" cap="none">
                <a:solidFill>
                  <a:srgbClr val="94070A"/>
                </a:solidFill>
                <a:latin typeface="MedMen" charset="0"/>
                <a:ea typeface="MedMen" charset="0"/>
                <a:cs typeface="MedMen" charset="0"/>
                <a:sym typeface="Garamond"/>
              </a:defRPr>
            </a:lvl1pPr>
            <a:lvl2pPr marL="307682" marR="0" lvl="1" indent="-85431"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2pPr>
            <a:lvl3pPr marL="461524" marR="0" lvl="2" indent="-107829"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3pPr>
            <a:lvl4pPr marL="615365" marR="0" lvl="3" indent="-109270"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4pPr>
            <a:lvl5pPr marL="769206" marR="0" lvl="4" indent="-89756"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5pPr>
            <a:lvl6pPr marL="987149" marR="0" lvl="5" indent="-57509"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lvl="0"/>
            <a:r>
              <a:rPr lang="en-US" dirty="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Shape 85"/>
        <p:cNvGrpSpPr/>
        <p:nvPr/>
      </p:nvGrpSpPr>
      <p:grpSpPr>
        <a:xfrm>
          <a:off x="0" y="0"/>
          <a:ext cx="0" cy="0"/>
          <a:chOff x="0" y="0"/>
          <a:chExt cx="0" cy="0"/>
        </a:xfrm>
      </p:grpSpPr>
      <p:sp>
        <p:nvSpPr>
          <p:cNvPr id="17" name="Shape 79"/>
          <p:cNvSpPr txBox="1">
            <a:spLocks noGrp="1"/>
          </p:cNvSpPr>
          <p:nvPr>
            <p:ph type="body" idx="2"/>
          </p:nvPr>
        </p:nvSpPr>
        <p:spPr>
          <a:xfrm>
            <a:off x="507999" y="1139480"/>
            <a:ext cx="3975101" cy="4799408"/>
          </a:xfrm>
          <a:prstGeom prst="rect">
            <a:avLst/>
          </a:prstGeom>
          <a:noFill/>
          <a:ln>
            <a:noFill/>
          </a:ln>
        </p:spPr>
        <p:txBody>
          <a:bodyPr lIns="91425" tIns="91425" rIns="91425" bIns="91425" anchor="t" anchorCtr="0"/>
          <a:lstStyle>
            <a:lvl1pPr marL="48896" marR="0" lvl="0" indent="0" algn="l" rtl="0">
              <a:lnSpc>
                <a:spcPct val="110000"/>
              </a:lnSpc>
              <a:spcBef>
                <a:spcPts val="0"/>
              </a:spcBef>
              <a:spcAft>
                <a:spcPts val="440"/>
              </a:spcAft>
              <a:buClr>
                <a:schemeClr val="dk1"/>
              </a:buClr>
              <a:buSzPct val="70000"/>
              <a:buFont typeface="Noto Sans Symbols"/>
              <a:buNone/>
              <a:defRPr sz="1400" b="0" i="0" u="none" strike="noStrike" cap="none">
                <a:solidFill>
                  <a:srgbClr val="94070A"/>
                </a:solidFill>
                <a:latin typeface="MedMen" charset="0"/>
                <a:ea typeface="MedMen" charset="0"/>
                <a:cs typeface="MedMen" charset="0"/>
                <a:sym typeface="Arial"/>
              </a:defRPr>
            </a:lvl1pPr>
            <a:lvl2pPr marL="307682" marR="0" lvl="1" indent="-85431"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Arial"/>
                <a:ea typeface="Arial"/>
                <a:cs typeface="Arial"/>
                <a:sym typeface="Arial"/>
              </a:defRPr>
            </a:lvl2pPr>
            <a:lvl3pPr marL="461524" marR="0" lvl="2" indent="-107829"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Arial"/>
                <a:ea typeface="Arial"/>
                <a:cs typeface="Arial"/>
                <a:sym typeface="Arial"/>
              </a:defRPr>
            </a:lvl3pPr>
            <a:lvl4pPr marL="615365" marR="0" lvl="3" indent="-109270"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Arial"/>
                <a:ea typeface="Arial"/>
                <a:cs typeface="Arial"/>
                <a:sym typeface="Arial"/>
              </a:defRPr>
            </a:lvl4pPr>
            <a:lvl5pPr marL="769206" marR="0" lvl="4" indent="-89756" algn="l" rtl="0">
              <a:lnSpc>
                <a:spcPct val="110000"/>
              </a:lnSpc>
              <a:spcBef>
                <a:spcPts val="0"/>
              </a:spcBef>
              <a:spcAft>
                <a:spcPts val="440"/>
              </a:spcAft>
              <a:buClr>
                <a:schemeClr val="dk1"/>
              </a:buClr>
              <a:buSzPct val="100000"/>
              <a:buFont typeface="Arial"/>
              <a:buChar char="–"/>
              <a:defRPr sz="1100" b="0" i="0" u="none" strike="noStrike" cap="none">
                <a:solidFill>
                  <a:schemeClr val="dk1"/>
                </a:solidFill>
                <a:latin typeface="Arial"/>
                <a:ea typeface="Arial"/>
                <a:cs typeface="Arial"/>
                <a:sym typeface="Arial"/>
              </a:defRPr>
            </a:lvl5pPr>
            <a:lvl6pPr marL="987149" marR="0" lvl="5" indent="-57509"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lvl="0"/>
            <a:r>
              <a:rPr lang="en-US" dirty="0"/>
              <a:t>Click to edit Master text styles</a:t>
            </a:r>
          </a:p>
        </p:txBody>
      </p:sp>
      <p:sp>
        <p:nvSpPr>
          <p:cNvPr id="19" name="Shape 79"/>
          <p:cNvSpPr txBox="1">
            <a:spLocks noGrp="1"/>
          </p:cNvSpPr>
          <p:nvPr>
            <p:ph type="body" idx="12"/>
          </p:nvPr>
        </p:nvSpPr>
        <p:spPr>
          <a:xfrm>
            <a:off x="4654547" y="1139480"/>
            <a:ext cx="3975101" cy="4799408"/>
          </a:xfrm>
          <a:prstGeom prst="rect">
            <a:avLst/>
          </a:prstGeom>
          <a:noFill/>
          <a:ln>
            <a:noFill/>
          </a:ln>
        </p:spPr>
        <p:txBody>
          <a:bodyPr lIns="91425" tIns="91425" rIns="91425" bIns="91425" anchor="t" anchorCtr="0"/>
          <a:lstStyle>
            <a:lvl1pPr marL="48896" marR="0" lvl="0" indent="0" algn="l" rtl="0">
              <a:lnSpc>
                <a:spcPct val="110000"/>
              </a:lnSpc>
              <a:spcBef>
                <a:spcPts val="0"/>
              </a:spcBef>
              <a:spcAft>
                <a:spcPts val="440"/>
              </a:spcAft>
              <a:buClr>
                <a:schemeClr val="dk1"/>
              </a:buClr>
              <a:buSzPct val="70000"/>
              <a:buFont typeface="Noto Sans Symbols"/>
              <a:buNone/>
              <a:defRPr sz="1400" b="0" i="0" u="none" strike="noStrike" cap="none">
                <a:solidFill>
                  <a:srgbClr val="94070A"/>
                </a:solidFill>
                <a:latin typeface="MedMen" charset="0"/>
                <a:ea typeface="MedMen" charset="0"/>
                <a:cs typeface="MedMen" charset="0"/>
                <a:sym typeface="Arial"/>
              </a:defRPr>
            </a:lvl1pPr>
            <a:lvl2pPr marL="307682" marR="0" lvl="1" indent="-85431"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Arial"/>
                <a:ea typeface="Arial"/>
                <a:cs typeface="Arial"/>
                <a:sym typeface="Arial"/>
              </a:defRPr>
            </a:lvl2pPr>
            <a:lvl3pPr marL="461524" marR="0" lvl="2" indent="-107829"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Arial"/>
                <a:ea typeface="Arial"/>
                <a:cs typeface="Arial"/>
                <a:sym typeface="Arial"/>
              </a:defRPr>
            </a:lvl3pPr>
            <a:lvl4pPr marL="615365" marR="0" lvl="3" indent="-109270"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Arial"/>
                <a:ea typeface="Arial"/>
                <a:cs typeface="Arial"/>
                <a:sym typeface="Arial"/>
              </a:defRPr>
            </a:lvl4pPr>
            <a:lvl5pPr marL="769206" marR="0" lvl="4" indent="-89756" algn="l" rtl="0">
              <a:lnSpc>
                <a:spcPct val="110000"/>
              </a:lnSpc>
              <a:spcBef>
                <a:spcPts val="0"/>
              </a:spcBef>
              <a:spcAft>
                <a:spcPts val="440"/>
              </a:spcAft>
              <a:buClr>
                <a:schemeClr val="dk1"/>
              </a:buClr>
              <a:buSzPct val="100000"/>
              <a:buFont typeface="Arial"/>
              <a:buChar char="–"/>
              <a:defRPr sz="1100" b="0" i="0" u="none" strike="noStrike" cap="none">
                <a:solidFill>
                  <a:schemeClr val="dk1"/>
                </a:solidFill>
                <a:latin typeface="Arial"/>
                <a:ea typeface="Arial"/>
                <a:cs typeface="Arial"/>
                <a:sym typeface="Arial"/>
              </a:defRPr>
            </a:lvl5pPr>
            <a:lvl6pPr marL="987149" marR="0" lvl="5" indent="-57509"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lvl="0"/>
            <a:r>
              <a:rPr lang="en-US" dirty="0"/>
              <a:t>Click to edit Master text styles</a:t>
            </a:r>
          </a:p>
        </p:txBody>
      </p:sp>
      <p:sp>
        <p:nvSpPr>
          <p:cNvPr id="5" name="Shape 45"/>
          <p:cNvSpPr txBox="1">
            <a:spLocks noGrp="1"/>
          </p:cNvSpPr>
          <p:nvPr>
            <p:ph type="title" hasCustomPrompt="1"/>
          </p:nvPr>
        </p:nvSpPr>
        <p:spPr>
          <a:xfrm>
            <a:off x="1717291" y="329862"/>
            <a:ext cx="6869150" cy="382581"/>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0" i="0" u="none" strike="noStrike" cap="none" baseline="0">
                <a:solidFill>
                  <a:srgbClr val="94070A"/>
                </a:solidFill>
                <a:latin typeface="MedMen" charset="0"/>
                <a:ea typeface="MedMen" charset="0"/>
                <a:cs typeface="MedMen" charset="0"/>
                <a:sym typeface="Garamond"/>
              </a:defRPr>
            </a:lvl1pPr>
            <a:lvl2pPr marL="0" marR="0" lvl="1" indent="0" algn="l" rtl="0">
              <a:spcBef>
                <a:spcPts val="0"/>
              </a:spcBef>
              <a:spcAft>
                <a:spcPts val="0"/>
              </a:spcAft>
              <a:buNone/>
              <a:defRPr sz="1400" b="1" i="0" u="none" strike="noStrike" cap="none">
                <a:solidFill>
                  <a:srgbClr val="376495"/>
                </a:solidFill>
                <a:latin typeface="Calibri"/>
                <a:ea typeface="Calibri"/>
                <a:cs typeface="Calibri"/>
                <a:sym typeface="Calibri"/>
              </a:defRPr>
            </a:lvl2pPr>
            <a:lvl3pPr marL="0" marR="0" lvl="2" indent="0" algn="l" rtl="0">
              <a:spcBef>
                <a:spcPts val="0"/>
              </a:spcBef>
              <a:spcAft>
                <a:spcPts val="0"/>
              </a:spcAft>
              <a:buNone/>
              <a:defRPr sz="1400" b="1" i="0" u="none" strike="noStrike" cap="none">
                <a:solidFill>
                  <a:srgbClr val="376495"/>
                </a:solidFill>
                <a:latin typeface="Calibri"/>
                <a:ea typeface="Calibri"/>
                <a:cs typeface="Calibri"/>
                <a:sym typeface="Calibri"/>
              </a:defRPr>
            </a:lvl3pPr>
            <a:lvl4pPr marL="0" marR="0" lvl="3" indent="0" algn="l" rtl="0">
              <a:spcBef>
                <a:spcPts val="0"/>
              </a:spcBef>
              <a:spcAft>
                <a:spcPts val="0"/>
              </a:spcAft>
              <a:buNone/>
              <a:defRPr sz="1400" b="1" i="0" u="none" strike="noStrike" cap="none">
                <a:solidFill>
                  <a:srgbClr val="376495"/>
                </a:solidFill>
                <a:latin typeface="Calibri"/>
                <a:ea typeface="Calibri"/>
                <a:cs typeface="Calibri"/>
                <a:sym typeface="Calibri"/>
              </a:defRPr>
            </a:lvl4pPr>
            <a:lvl5pPr marL="0" marR="0" lvl="4" indent="0" algn="l" rtl="0">
              <a:spcBef>
                <a:spcPts val="0"/>
              </a:spcBef>
              <a:spcAft>
                <a:spcPts val="0"/>
              </a:spcAft>
              <a:buNone/>
              <a:defRPr sz="1400" b="1" i="0" u="none" strike="noStrike" cap="none">
                <a:solidFill>
                  <a:srgbClr val="376495"/>
                </a:solidFill>
                <a:latin typeface="Calibri"/>
                <a:ea typeface="Calibri"/>
                <a:cs typeface="Calibri"/>
                <a:sym typeface="Calibri"/>
              </a:defRPr>
            </a:lvl5pPr>
            <a:lvl6pPr marL="410242" marR="0" lvl="5" indent="-3842" algn="l" rtl="0">
              <a:spcBef>
                <a:spcPts val="0"/>
              </a:spcBef>
              <a:spcAft>
                <a:spcPts val="0"/>
              </a:spcAft>
              <a:buNone/>
              <a:defRPr sz="1400" b="1" i="0" u="none" strike="noStrike" cap="none">
                <a:solidFill>
                  <a:srgbClr val="376495"/>
                </a:solidFill>
                <a:latin typeface="Calibri"/>
                <a:ea typeface="Calibri"/>
                <a:cs typeface="Calibri"/>
                <a:sym typeface="Calibri"/>
              </a:defRPr>
            </a:lvl6pPr>
            <a:lvl7pPr marL="820487" marR="0" lvl="6" indent="-7687" algn="l" rtl="0">
              <a:spcBef>
                <a:spcPts val="0"/>
              </a:spcBef>
              <a:spcAft>
                <a:spcPts val="0"/>
              </a:spcAft>
              <a:buNone/>
              <a:defRPr sz="1400" b="1" i="0" u="none" strike="noStrike" cap="none">
                <a:solidFill>
                  <a:srgbClr val="376495"/>
                </a:solidFill>
                <a:latin typeface="Calibri"/>
                <a:ea typeface="Calibri"/>
                <a:cs typeface="Calibri"/>
                <a:sym typeface="Calibri"/>
              </a:defRPr>
            </a:lvl7pPr>
            <a:lvl8pPr marL="1230730" marR="0" lvl="7" indent="-11530" algn="l" rtl="0">
              <a:spcBef>
                <a:spcPts val="0"/>
              </a:spcBef>
              <a:spcAft>
                <a:spcPts val="0"/>
              </a:spcAft>
              <a:buNone/>
              <a:defRPr sz="1400" b="1" i="0" u="none" strike="noStrike" cap="none">
                <a:solidFill>
                  <a:srgbClr val="376495"/>
                </a:solidFill>
                <a:latin typeface="Calibri"/>
                <a:ea typeface="Calibri"/>
                <a:cs typeface="Calibri"/>
                <a:sym typeface="Calibri"/>
              </a:defRPr>
            </a:lvl8pPr>
            <a:lvl9pPr marL="1640973" marR="0" lvl="8" indent="-2673" algn="l" rtl="0">
              <a:spcBef>
                <a:spcPts val="0"/>
              </a:spcBef>
              <a:spcAft>
                <a:spcPts val="0"/>
              </a:spcAft>
              <a:buNone/>
              <a:defRPr sz="1400" b="1" i="0" u="none" strike="noStrike" cap="none">
                <a:solidFill>
                  <a:srgbClr val="376495"/>
                </a:solidFill>
                <a:latin typeface="Calibri"/>
                <a:ea typeface="Calibri"/>
                <a:cs typeface="Calibri"/>
                <a:sym typeface="Calibri"/>
              </a:defRPr>
            </a:lvl9pPr>
          </a:lstStyle>
          <a:p>
            <a:r>
              <a:rPr lang="en-US" dirty="0"/>
              <a:t>Title </a:t>
            </a:r>
            <a:r>
              <a:rPr lang="en-US" dirty="0" err="1"/>
              <a:t>MedMen</a:t>
            </a:r>
            <a:r>
              <a:rPr lang="en-US" dirty="0"/>
              <a:t> Regular</a:t>
            </a:r>
            <a:r>
              <a:rPr lang="mr-IN" dirty="0"/>
              <a:t>–</a:t>
            </a:r>
            <a:r>
              <a:rPr lang="en-US" dirty="0"/>
              <a:t> 24 </a:t>
            </a:r>
            <a:r>
              <a:rPr lang="en-US" dirty="0" err="1"/>
              <a:t>pt</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 Column">
    <p:spTree>
      <p:nvGrpSpPr>
        <p:cNvPr id="1" name="Shape 101"/>
        <p:cNvGrpSpPr/>
        <p:nvPr/>
      </p:nvGrpSpPr>
      <p:grpSpPr>
        <a:xfrm>
          <a:off x="0" y="0"/>
          <a:ext cx="0" cy="0"/>
          <a:chOff x="0" y="0"/>
          <a:chExt cx="0" cy="0"/>
        </a:xfrm>
      </p:grpSpPr>
      <p:sp>
        <p:nvSpPr>
          <p:cNvPr id="20" name="Shape 79"/>
          <p:cNvSpPr txBox="1">
            <a:spLocks noGrp="1"/>
          </p:cNvSpPr>
          <p:nvPr>
            <p:ph type="body" idx="2"/>
          </p:nvPr>
        </p:nvSpPr>
        <p:spPr>
          <a:xfrm>
            <a:off x="514347" y="1139480"/>
            <a:ext cx="2603505" cy="4780554"/>
          </a:xfrm>
          <a:prstGeom prst="rect">
            <a:avLst/>
          </a:prstGeom>
          <a:noFill/>
          <a:ln>
            <a:noFill/>
          </a:ln>
        </p:spPr>
        <p:txBody>
          <a:bodyPr lIns="91425" tIns="91425" rIns="91425" bIns="91425" anchor="t" anchorCtr="0"/>
          <a:lstStyle>
            <a:lvl1pPr marL="48896" marR="0" lvl="0" indent="0" algn="l" rtl="0">
              <a:lnSpc>
                <a:spcPct val="110000"/>
              </a:lnSpc>
              <a:spcBef>
                <a:spcPts val="0"/>
              </a:spcBef>
              <a:spcAft>
                <a:spcPts val="440"/>
              </a:spcAft>
              <a:buClr>
                <a:schemeClr val="dk1"/>
              </a:buClr>
              <a:buSzPct val="70000"/>
              <a:buFont typeface="Noto Sans Symbols"/>
              <a:buNone/>
              <a:defRPr sz="1400" b="0" i="0" u="none" strike="noStrike" cap="none">
                <a:solidFill>
                  <a:srgbClr val="94070A"/>
                </a:solidFill>
                <a:latin typeface="MedMen" charset="0"/>
                <a:ea typeface="MedMen" charset="0"/>
                <a:cs typeface="MedMen" charset="0"/>
                <a:sym typeface="Arial"/>
              </a:defRPr>
            </a:lvl1pPr>
            <a:lvl2pPr marL="307682" marR="0" lvl="1" indent="-85431"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Arial"/>
                <a:ea typeface="Arial"/>
                <a:cs typeface="Arial"/>
                <a:sym typeface="Arial"/>
              </a:defRPr>
            </a:lvl2pPr>
            <a:lvl3pPr marL="461524" marR="0" lvl="2" indent="-107829"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Arial"/>
                <a:ea typeface="Arial"/>
                <a:cs typeface="Arial"/>
                <a:sym typeface="Arial"/>
              </a:defRPr>
            </a:lvl3pPr>
            <a:lvl4pPr marL="615365" marR="0" lvl="3" indent="-109270"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Arial"/>
                <a:ea typeface="Arial"/>
                <a:cs typeface="Arial"/>
                <a:sym typeface="Arial"/>
              </a:defRPr>
            </a:lvl4pPr>
            <a:lvl5pPr marL="769206" marR="0" lvl="4" indent="-89756" algn="l" rtl="0">
              <a:lnSpc>
                <a:spcPct val="110000"/>
              </a:lnSpc>
              <a:spcBef>
                <a:spcPts val="0"/>
              </a:spcBef>
              <a:spcAft>
                <a:spcPts val="440"/>
              </a:spcAft>
              <a:buClr>
                <a:schemeClr val="dk1"/>
              </a:buClr>
              <a:buSzPct val="100000"/>
              <a:buFont typeface="Arial"/>
              <a:buChar char="–"/>
              <a:defRPr sz="1100" b="0" i="0" u="none" strike="noStrike" cap="none">
                <a:solidFill>
                  <a:schemeClr val="dk1"/>
                </a:solidFill>
                <a:latin typeface="Arial"/>
                <a:ea typeface="Arial"/>
                <a:cs typeface="Arial"/>
                <a:sym typeface="Arial"/>
              </a:defRPr>
            </a:lvl5pPr>
            <a:lvl6pPr marL="987149" marR="0" lvl="5" indent="-57509"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1" name="Shape 79"/>
          <p:cNvSpPr txBox="1">
            <a:spLocks noGrp="1"/>
          </p:cNvSpPr>
          <p:nvPr>
            <p:ph type="body" idx="12"/>
          </p:nvPr>
        </p:nvSpPr>
        <p:spPr>
          <a:xfrm>
            <a:off x="3270245" y="1139480"/>
            <a:ext cx="2603505" cy="4780554"/>
          </a:xfrm>
          <a:prstGeom prst="rect">
            <a:avLst/>
          </a:prstGeom>
          <a:noFill/>
          <a:ln>
            <a:noFill/>
          </a:ln>
        </p:spPr>
        <p:txBody>
          <a:bodyPr lIns="91425" tIns="91425" rIns="91425" bIns="91425" anchor="t" anchorCtr="0"/>
          <a:lstStyle>
            <a:lvl1pPr marL="48896" marR="0" lvl="0" indent="0" algn="l" rtl="0">
              <a:lnSpc>
                <a:spcPct val="110000"/>
              </a:lnSpc>
              <a:spcBef>
                <a:spcPts val="0"/>
              </a:spcBef>
              <a:spcAft>
                <a:spcPts val="440"/>
              </a:spcAft>
              <a:buClr>
                <a:schemeClr val="dk1"/>
              </a:buClr>
              <a:buSzPct val="70000"/>
              <a:buFont typeface="Noto Sans Symbols"/>
              <a:buNone/>
              <a:defRPr sz="1400" b="0" i="0" u="none" strike="noStrike" cap="none">
                <a:solidFill>
                  <a:srgbClr val="94070A"/>
                </a:solidFill>
                <a:latin typeface="MedMen" charset="0"/>
                <a:ea typeface="MedMen" charset="0"/>
                <a:cs typeface="MedMen" charset="0"/>
                <a:sym typeface="Arial"/>
              </a:defRPr>
            </a:lvl1pPr>
            <a:lvl2pPr marL="307682" marR="0" lvl="1" indent="-85431"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Arial"/>
                <a:ea typeface="Arial"/>
                <a:cs typeface="Arial"/>
                <a:sym typeface="Arial"/>
              </a:defRPr>
            </a:lvl2pPr>
            <a:lvl3pPr marL="461524" marR="0" lvl="2" indent="-107829"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Arial"/>
                <a:ea typeface="Arial"/>
                <a:cs typeface="Arial"/>
                <a:sym typeface="Arial"/>
              </a:defRPr>
            </a:lvl3pPr>
            <a:lvl4pPr marL="615365" marR="0" lvl="3" indent="-109270"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Arial"/>
                <a:ea typeface="Arial"/>
                <a:cs typeface="Arial"/>
                <a:sym typeface="Arial"/>
              </a:defRPr>
            </a:lvl4pPr>
            <a:lvl5pPr marL="769206" marR="0" lvl="4" indent="-89756" algn="l" rtl="0">
              <a:lnSpc>
                <a:spcPct val="110000"/>
              </a:lnSpc>
              <a:spcBef>
                <a:spcPts val="0"/>
              </a:spcBef>
              <a:spcAft>
                <a:spcPts val="440"/>
              </a:spcAft>
              <a:buClr>
                <a:schemeClr val="dk1"/>
              </a:buClr>
              <a:buSzPct val="100000"/>
              <a:buFont typeface="Arial"/>
              <a:buChar char="–"/>
              <a:defRPr sz="1100" b="0" i="0" u="none" strike="noStrike" cap="none">
                <a:solidFill>
                  <a:schemeClr val="dk1"/>
                </a:solidFill>
                <a:latin typeface="Arial"/>
                <a:ea typeface="Arial"/>
                <a:cs typeface="Arial"/>
                <a:sym typeface="Arial"/>
              </a:defRPr>
            </a:lvl5pPr>
            <a:lvl6pPr marL="987149" marR="0" lvl="5" indent="-57509"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2" name="Shape 79"/>
          <p:cNvSpPr txBox="1">
            <a:spLocks noGrp="1"/>
          </p:cNvSpPr>
          <p:nvPr>
            <p:ph type="body" idx="13"/>
          </p:nvPr>
        </p:nvSpPr>
        <p:spPr>
          <a:xfrm>
            <a:off x="6026143" y="1139480"/>
            <a:ext cx="2603505" cy="4780554"/>
          </a:xfrm>
          <a:prstGeom prst="rect">
            <a:avLst/>
          </a:prstGeom>
          <a:noFill/>
          <a:ln>
            <a:noFill/>
          </a:ln>
        </p:spPr>
        <p:txBody>
          <a:bodyPr lIns="91425" tIns="91425" rIns="91425" bIns="91425" anchor="t" anchorCtr="0"/>
          <a:lstStyle>
            <a:lvl1pPr marL="48896" marR="0" lvl="0" indent="0" algn="l" rtl="0">
              <a:lnSpc>
                <a:spcPct val="110000"/>
              </a:lnSpc>
              <a:spcBef>
                <a:spcPts val="0"/>
              </a:spcBef>
              <a:spcAft>
                <a:spcPts val="440"/>
              </a:spcAft>
              <a:buClr>
                <a:schemeClr val="dk1"/>
              </a:buClr>
              <a:buSzPct val="70000"/>
              <a:buFont typeface="Noto Sans Symbols"/>
              <a:buNone/>
              <a:defRPr sz="1400" b="0" i="0" u="none" strike="noStrike" cap="none">
                <a:solidFill>
                  <a:srgbClr val="94070A"/>
                </a:solidFill>
                <a:latin typeface="MedMen" charset="0"/>
                <a:ea typeface="MedMen" charset="0"/>
                <a:cs typeface="MedMen" charset="0"/>
                <a:sym typeface="Arial"/>
              </a:defRPr>
            </a:lvl1pPr>
            <a:lvl2pPr marL="307682" marR="0" lvl="1" indent="-85431"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Arial"/>
                <a:ea typeface="Arial"/>
                <a:cs typeface="Arial"/>
                <a:sym typeface="Arial"/>
              </a:defRPr>
            </a:lvl2pPr>
            <a:lvl3pPr marL="461524" marR="0" lvl="2" indent="-107829"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Arial"/>
                <a:ea typeface="Arial"/>
                <a:cs typeface="Arial"/>
                <a:sym typeface="Arial"/>
              </a:defRPr>
            </a:lvl3pPr>
            <a:lvl4pPr marL="615365" marR="0" lvl="3" indent="-109270"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Arial"/>
                <a:ea typeface="Arial"/>
                <a:cs typeface="Arial"/>
                <a:sym typeface="Arial"/>
              </a:defRPr>
            </a:lvl4pPr>
            <a:lvl5pPr marL="769206" marR="0" lvl="4" indent="-89756" algn="l" rtl="0">
              <a:lnSpc>
                <a:spcPct val="110000"/>
              </a:lnSpc>
              <a:spcBef>
                <a:spcPts val="0"/>
              </a:spcBef>
              <a:spcAft>
                <a:spcPts val="440"/>
              </a:spcAft>
              <a:buClr>
                <a:schemeClr val="dk1"/>
              </a:buClr>
              <a:buSzPct val="100000"/>
              <a:buFont typeface="Arial"/>
              <a:buChar char="–"/>
              <a:defRPr sz="1100" b="0" i="0" u="none" strike="noStrike" cap="none">
                <a:solidFill>
                  <a:schemeClr val="dk1"/>
                </a:solidFill>
                <a:latin typeface="Arial"/>
                <a:ea typeface="Arial"/>
                <a:cs typeface="Arial"/>
                <a:sym typeface="Arial"/>
              </a:defRPr>
            </a:lvl5pPr>
            <a:lvl6pPr marL="987149" marR="0" lvl="5" indent="-57509"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Shape 45"/>
          <p:cNvSpPr txBox="1">
            <a:spLocks noGrp="1"/>
          </p:cNvSpPr>
          <p:nvPr>
            <p:ph type="title" hasCustomPrompt="1"/>
          </p:nvPr>
        </p:nvSpPr>
        <p:spPr>
          <a:xfrm>
            <a:off x="1717291" y="329862"/>
            <a:ext cx="6869150" cy="382581"/>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0" i="0" u="none" strike="noStrike" cap="none" baseline="0">
                <a:solidFill>
                  <a:srgbClr val="94070A"/>
                </a:solidFill>
                <a:latin typeface="MedMen" charset="0"/>
                <a:ea typeface="MedMen" charset="0"/>
                <a:cs typeface="MedMen" charset="0"/>
                <a:sym typeface="Garamond"/>
              </a:defRPr>
            </a:lvl1pPr>
            <a:lvl2pPr marL="0" marR="0" lvl="1" indent="0" algn="l" rtl="0">
              <a:spcBef>
                <a:spcPts val="0"/>
              </a:spcBef>
              <a:spcAft>
                <a:spcPts val="0"/>
              </a:spcAft>
              <a:buNone/>
              <a:defRPr sz="1400" b="1" i="0" u="none" strike="noStrike" cap="none">
                <a:solidFill>
                  <a:srgbClr val="376495"/>
                </a:solidFill>
                <a:latin typeface="Calibri"/>
                <a:ea typeface="Calibri"/>
                <a:cs typeface="Calibri"/>
                <a:sym typeface="Calibri"/>
              </a:defRPr>
            </a:lvl2pPr>
            <a:lvl3pPr marL="0" marR="0" lvl="2" indent="0" algn="l" rtl="0">
              <a:spcBef>
                <a:spcPts val="0"/>
              </a:spcBef>
              <a:spcAft>
                <a:spcPts val="0"/>
              </a:spcAft>
              <a:buNone/>
              <a:defRPr sz="1400" b="1" i="0" u="none" strike="noStrike" cap="none">
                <a:solidFill>
                  <a:srgbClr val="376495"/>
                </a:solidFill>
                <a:latin typeface="Calibri"/>
                <a:ea typeface="Calibri"/>
                <a:cs typeface="Calibri"/>
                <a:sym typeface="Calibri"/>
              </a:defRPr>
            </a:lvl3pPr>
            <a:lvl4pPr marL="0" marR="0" lvl="3" indent="0" algn="l" rtl="0">
              <a:spcBef>
                <a:spcPts val="0"/>
              </a:spcBef>
              <a:spcAft>
                <a:spcPts val="0"/>
              </a:spcAft>
              <a:buNone/>
              <a:defRPr sz="1400" b="1" i="0" u="none" strike="noStrike" cap="none">
                <a:solidFill>
                  <a:srgbClr val="376495"/>
                </a:solidFill>
                <a:latin typeface="Calibri"/>
                <a:ea typeface="Calibri"/>
                <a:cs typeface="Calibri"/>
                <a:sym typeface="Calibri"/>
              </a:defRPr>
            </a:lvl4pPr>
            <a:lvl5pPr marL="0" marR="0" lvl="4" indent="0" algn="l" rtl="0">
              <a:spcBef>
                <a:spcPts val="0"/>
              </a:spcBef>
              <a:spcAft>
                <a:spcPts val="0"/>
              </a:spcAft>
              <a:buNone/>
              <a:defRPr sz="1400" b="1" i="0" u="none" strike="noStrike" cap="none">
                <a:solidFill>
                  <a:srgbClr val="376495"/>
                </a:solidFill>
                <a:latin typeface="Calibri"/>
                <a:ea typeface="Calibri"/>
                <a:cs typeface="Calibri"/>
                <a:sym typeface="Calibri"/>
              </a:defRPr>
            </a:lvl5pPr>
            <a:lvl6pPr marL="410242" marR="0" lvl="5" indent="-3842" algn="l" rtl="0">
              <a:spcBef>
                <a:spcPts val="0"/>
              </a:spcBef>
              <a:spcAft>
                <a:spcPts val="0"/>
              </a:spcAft>
              <a:buNone/>
              <a:defRPr sz="1400" b="1" i="0" u="none" strike="noStrike" cap="none">
                <a:solidFill>
                  <a:srgbClr val="376495"/>
                </a:solidFill>
                <a:latin typeface="Calibri"/>
                <a:ea typeface="Calibri"/>
                <a:cs typeface="Calibri"/>
                <a:sym typeface="Calibri"/>
              </a:defRPr>
            </a:lvl6pPr>
            <a:lvl7pPr marL="820487" marR="0" lvl="6" indent="-7687" algn="l" rtl="0">
              <a:spcBef>
                <a:spcPts val="0"/>
              </a:spcBef>
              <a:spcAft>
                <a:spcPts val="0"/>
              </a:spcAft>
              <a:buNone/>
              <a:defRPr sz="1400" b="1" i="0" u="none" strike="noStrike" cap="none">
                <a:solidFill>
                  <a:srgbClr val="376495"/>
                </a:solidFill>
                <a:latin typeface="Calibri"/>
                <a:ea typeface="Calibri"/>
                <a:cs typeface="Calibri"/>
                <a:sym typeface="Calibri"/>
              </a:defRPr>
            </a:lvl7pPr>
            <a:lvl8pPr marL="1230730" marR="0" lvl="7" indent="-11530" algn="l" rtl="0">
              <a:spcBef>
                <a:spcPts val="0"/>
              </a:spcBef>
              <a:spcAft>
                <a:spcPts val="0"/>
              </a:spcAft>
              <a:buNone/>
              <a:defRPr sz="1400" b="1" i="0" u="none" strike="noStrike" cap="none">
                <a:solidFill>
                  <a:srgbClr val="376495"/>
                </a:solidFill>
                <a:latin typeface="Calibri"/>
                <a:ea typeface="Calibri"/>
                <a:cs typeface="Calibri"/>
                <a:sym typeface="Calibri"/>
              </a:defRPr>
            </a:lvl8pPr>
            <a:lvl9pPr marL="1640973" marR="0" lvl="8" indent="-2673" algn="l" rtl="0">
              <a:spcBef>
                <a:spcPts val="0"/>
              </a:spcBef>
              <a:spcAft>
                <a:spcPts val="0"/>
              </a:spcAft>
              <a:buNone/>
              <a:defRPr sz="1400" b="1" i="0" u="none" strike="noStrike" cap="none">
                <a:solidFill>
                  <a:srgbClr val="376495"/>
                </a:solidFill>
                <a:latin typeface="Calibri"/>
                <a:ea typeface="Calibri"/>
                <a:cs typeface="Calibri"/>
                <a:sym typeface="Calibri"/>
              </a:defRPr>
            </a:lvl9pPr>
          </a:lstStyle>
          <a:p>
            <a:r>
              <a:rPr lang="en-US" dirty="0"/>
              <a:t>Title </a:t>
            </a:r>
            <a:r>
              <a:rPr lang="en-US" dirty="0" err="1"/>
              <a:t>MedMen</a:t>
            </a:r>
            <a:r>
              <a:rPr lang="en-US" dirty="0"/>
              <a:t> Regular</a:t>
            </a:r>
            <a:r>
              <a:rPr lang="mr-IN" dirty="0"/>
              <a:t>–</a:t>
            </a:r>
            <a:r>
              <a:rPr lang="en-US" dirty="0"/>
              <a:t> 24 </a:t>
            </a:r>
            <a:r>
              <a:rPr lang="en-US" dirty="0" err="1"/>
              <a:t>pt</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508000" y="1752600"/>
            <a:ext cx="3975100" cy="625868"/>
          </a:xfrm>
          <a:prstGeom prst="rect">
            <a:avLst/>
          </a:prstGeom>
          <a:solidFill>
            <a:schemeClr val="bg1"/>
          </a:solidFill>
          <a:ln>
            <a:noFill/>
          </a:ln>
        </p:spPr>
        <p:txBody>
          <a:bodyPr lIns="91425" tIns="91425" rIns="91425" bIns="91425" anchor="ctr" anchorCtr="0"/>
          <a:lstStyle>
            <a:lvl1pPr marL="0" marR="0" lvl="0" indent="0" algn="ctr" rtl="0">
              <a:lnSpc>
                <a:spcPct val="110000"/>
              </a:lnSpc>
              <a:spcBef>
                <a:spcPts val="0"/>
              </a:spcBef>
              <a:spcAft>
                <a:spcPts val="400"/>
              </a:spcAft>
              <a:buClr>
                <a:schemeClr val="dk1"/>
              </a:buClr>
              <a:buFont typeface="Noto Sans Symbols"/>
              <a:buNone/>
              <a:defRPr sz="1400" b="0" i="0" u="none" strike="noStrike" cap="none">
                <a:solidFill>
                  <a:schemeClr val="bg2"/>
                </a:solidFill>
                <a:latin typeface="MedMen" charset="0"/>
                <a:ea typeface="MedMen" charset="0"/>
                <a:cs typeface="MedMen" charset="0"/>
                <a:sym typeface="Arial"/>
              </a:defRPr>
            </a:lvl1pPr>
            <a:lvl2pPr marL="410195" marR="0" lvl="1" indent="-3795" algn="l" rtl="0">
              <a:lnSpc>
                <a:spcPct val="110000"/>
              </a:lnSpc>
              <a:spcBef>
                <a:spcPts val="0"/>
              </a:spcBef>
              <a:spcAft>
                <a:spcPts val="720"/>
              </a:spcAft>
              <a:buClr>
                <a:schemeClr val="dk1"/>
              </a:buClr>
              <a:buFont typeface="Garamond"/>
              <a:buNone/>
              <a:defRPr sz="1800" b="1" i="0" u="none" strike="noStrike" cap="none">
                <a:solidFill>
                  <a:schemeClr val="dk1"/>
                </a:solidFill>
                <a:latin typeface="Garamond"/>
                <a:ea typeface="Garamond"/>
                <a:cs typeface="Garamond"/>
                <a:sym typeface="Garamond"/>
              </a:defRPr>
            </a:lvl2pPr>
            <a:lvl3pPr marL="820391" marR="0" lvl="2" indent="-7591" algn="l" rtl="0">
              <a:lnSpc>
                <a:spcPct val="110000"/>
              </a:lnSpc>
              <a:spcBef>
                <a:spcPts val="0"/>
              </a:spcBef>
              <a:spcAft>
                <a:spcPts val="640"/>
              </a:spcAft>
              <a:buClr>
                <a:schemeClr val="dk1"/>
              </a:buClr>
              <a:buFont typeface="Noto Sans Symbols"/>
              <a:buNone/>
              <a:defRPr sz="1600" b="1" i="0" u="none" strike="noStrike" cap="none">
                <a:solidFill>
                  <a:schemeClr val="dk1"/>
                </a:solidFill>
                <a:latin typeface="Garamond"/>
                <a:ea typeface="Garamond"/>
                <a:cs typeface="Garamond"/>
                <a:sym typeface="Garamond"/>
              </a:defRPr>
            </a:lvl3pPr>
            <a:lvl4pPr marL="1230586" marR="0" lvl="3" indent="-11386" algn="l" rtl="0">
              <a:lnSpc>
                <a:spcPct val="110000"/>
              </a:lnSpc>
              <a:spcBef>
                <a:spcPts val="0"/>
              </a:spcBef>
              <a:spcAft>
                <a:spcPts val="560"/>
              </a:spcAft>
              <a:buClr>
                <a:schemeClr val="dk1"/>
              </a:buClr>
              <a:buFont typeface="Noto Sans Symbols"/>
              <a:buNone/>
              <a:defRPr sz="1400" b="1" i="0" u="none" strike="noStrike" cap="none">
                <a:solidFill>
                  <a:schemeClr val="dk1"/>
                </a:solidFill>
                <a:latin typeface="Garamond"/>
                <a:ea typeface="Garamond"/>
                <a:cs typeface="Garamond"/>
                <a:sym typeface="Garamond"/>
              </a:defRPr>
            </a:lvl4pPr>
            <a:lvl5pPr marL="1640781" marR="0" lvl="4" indent="-2481" algn="l" rtl="0">
              <a:lnSpc>
                <a:spcPct val="110000"/>
              </a:lnSpc>
              <a:spcBef>
                <a:spcPts val="0"/>
              </a:spcBef>
              <a:spcAft>
                <a:spcPts val="560"/>
              </a:spcAft>
              <a:buClr>
                <a:schemeClr val="dk1"/>
              </a:buClr>
              <a:buFont typeface="Garamond"/>
              <a:buNone/>
              <a:defRPr sz="1400" b="1" i="0" u="none" strike="noStrike" cap="none">
                <a:solidFill>
                  <a:schemeClr val="dk1"/>
                </a:solidFill>
                <a:latin typeface="Garamond"/>
                <a:ea typeface="Garamond"/>
                <a:cs typeface="Garamond"/>
                <a:sym typeface="Garamond"/>
              </a:defRPr>
            </a:lvl5pPr>
            <a:lvl6pPr marL="2050976" marR="0" lvl="5" indent="-6275" algn="l" rtl="0">
              <a:lnSpc>
                <a:spcPct val="110000"/>
              </a:lnSpc>
              <a:spcBef>
                <a:spcPts val="0"/>
              </a:spcBef>
              <a:spcAft>
                <a:spcPts val="560"/>
              </a:spcAft>
              <a:buClr>
                <a:schemeClr val="dk1"/>
              </a:buClr>
              <a:buFont typeface="Calibri"/>
              <a:buNone/>
              <a:defRPr sz="1400" b="1" i="0" u="none" strike="noStrike" cap="none">
                <a:solidFill>
                  <a:schemeClr val="dk1"/>
                </a:solidFill>
                <a:latin typeface="Calibri"/>
                <a:ea typeface="Calibri"/>
                <a:cs typeface="Calibri"/>
                <a:sym typeface="Calibri"/>
              </a:defRPr>
            </a:lvl6pPr>
            <a:lvl7pPr marL="2461173" marR="0" lvl="6" indent="-10073" algn="l" rtl="0">
              <a:lnSpc>
                <a:spcPct val="110000"/>
              </a:lnSpc>
              <a:spcBef>
                <a:spcPts val="0"/>
              </a:spcBef>
              <a:spcAft>
                <a:spcPts val="560"/>
              </a:spcAft>
              <a:buClr>
                <a:schemeClr val="dk1"/>
              </a:buClr>
              <a:buFont typeface="Calibri"/>
              <a:buNone/>
              <a:defRPr sz="1400" b="1" i="0" u="none" strike="noStrike" cap="none">
                <a:solidFill>
                  <a:schemeClr val="dk1"/>
                </a:solidFill>
                <a:latin typeface="Calibri"/>
                <a:ea typeface="Calibri"/>
                <a:cs typeface="Calibri"/>
                <a:sym typeface="Calibri"/>
              </a:defRPr>
            </a:lvl7pPr>
            <a:lvl8pPr marL="2871367" marR="0" lvl="7" indent="-1166" algn="l" rtl="0">
              <a:lnSpc>
                <a:spcPct val="110000"/>
              </a:lnSpc>
              <a:spcBef>
                <a:spcPts val="0"/>
              </a:spcBef>
              <a:spcAft>
                <a:spcPts val="560"/>
              </a:spcAft>
              <a:buClr>
                <a:schemeClr val="dk1"/>
              </a:buClr>
              <a:buFont typeface="Calibri"/>
              <a:buNone/>
              <a:defRPr sz="1400" b="1" i="0" u="none" strike="noStrike" cap="none">
                <a:solidFill>
                  <a:schemeClr val="dk1"/>
                </a:solidFill>
                <a:latin typeface="Calibri"/>
                <a:ea typeface="Calibri"/>
                <a:cs typeface="Calibri"/>
                <a:sym typeface="Calibri"/>
              </a:defRPr>
            </a:lvl8pPr>
            <a:lvl9pPr marL="3281562" marR="0" lvl="8" indent="-4962" algn="l" rtl="0">
              <a:lnSpc>
                <a:spcPct val="110000"/>
              </a:lnSpc>
              <a:spcBef>
                <a:spcPts val="0"/>
              </a:spcBef>
              <a:spcAft>
                <a:spcPts val="560"/>
              </a:spcAft>
              <a:buClr>
                <a:schemeClr val="dk1"/>
              </a:buClr>
              <a:buFont typeface="Calibri"/>
              <a:buNone/>
              <a:defRPr sz="1400" b="1" i="0" u="none" strike="noStrike" cap="none">
                <a:solidFill>
                  <a:schemeClr val="dk1"/>
                </a:solidFill>
                <a:latin typeface="Calibri"/>
                <a:ea typeface="Calibri"/>
                <a:cs typeface="Calibri"/>
                <a:sym typeface="Calibri"/>
              </a:defRPr>
            </a:lvl9pPr>
          </a:lstStyle>
          <a:p>
            <a:pPr lvl="0"/>
            <a:r>
              <a:rPr lang="en-US" dirty="0"/>
              <a:t>Click to edit Master text styles</a:t>
            </a:r>
          </a:p>
        </p:txBody>
      </p:sp>
      <p:sp>
        <p:nvSpPr>
          <p:cNvPr id="79" name="Shape 79"/>
          <p:cNvSpPr txBox="1">
            <a:spLocks noGrp="1"/>
          </p:cNvSpPr>
          <p:nvPr>
            <p:ph type="body" idx="2"/>
          </p:nvPr>
        </p:nvSpPr>
        <p:spPr>
          <a:xfrm>
            <a:off x="507999" y="2378468"/>
            <a:ext cx="3975101" cy="3514145"/>
          </a:xfrm>
          <a:prstGeom prst="rect">
            <a:avLst/>
          </a:prstGeom>
          <a:noFill/>
          <a:ln>
            <a:noFill/>
          </a:ln>
        </p:spPr>
        <p:txBody>
          <a:bodyPr lIns="91425" tIns="91425" rIns="91425" bIns="91425" anchor="t" anchorCtr="0"/>
          <a:lstStyle>
            <a:lvl1pPr marL="156690" marR="0" lvl="0" indent="-107794" algn="l" rtl="0">
              <a:lnSpc>
                <a:spcPct val="110000"/>
              </a:lnSpc>
              <a:spcBef>
                <a:spcPts val="0"/>
              </a:spcBef>
              <a:spcAft>
                <a:spcPts val="440"/>
              </a:spcAft>
              <a:buClr>
                <a:schemeClr val="dk1"/>
              </a:buClr>
              <a:buSzPct val="120000"/>
              <a:buFontTx/>
              <a:buBlip>
                <a:blip r:embed="rId2"/>
              </a:buBlip>
              <a:defRPr sz="1100" b="0" i="0" u="none" strike="noStrike" cap="none">
                <a:solidFill>
                  <a:srgbClr val="94070A"/>
                </a:solidFill>
                <a:latin typeface="MedMen" charset="0"/>
                <a:ea typeface="MedMen" charset="0"/>
                <a:cs typeface="MedMen" charset="0"/>
                <a:sym typeface="Arial"/>
              </a:defRPr>
            </a:lvl1pPr>
            <a:lvl2pPr marL="307682" marR="0" lvl="1" indent="-85431"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Arial"/>
                <a:ea typeface="Arial"/>
                <a:cs typeface="Arial"/>
                <a:sym typeface="Arial"/>
              </a:defRPr>
            </a:lvl2pPr>
            <a:lvl3pPr marL="461524" marR="0" lvl="2" indent="-107829"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Arial"/>
                <a:ea typeface="Arial"/>
                <a:cs typeface="Arial"/>
                <a:sym typeface="Arial"/>
              </a:defRPr>
            </a:lvl3pPr>
            <a:lvl4pPr marL="615365" marR="0" lvl="3" indent="-109270"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Arial"/>
                <a:ea typeface="Arial"/>
                <a:cs typeface="Arial"/>
                <a:sym typeface="Arial"/>
              </a:defRPr>
            </a:lvl4pPr>
            <a:lvl5pPr marL="769206" marR="0" lvl="4" indent="-89756" algn="l" rtl="0">
              <a:lnSpc>
                <a:spcPct val="110000"/>
              </a:lnSpc>
              <a:spcBef>
                <a:spcPts val="0"/>
              </a:spcBef>
              <a:spcAft>
                <a:spcPts val="440"/>
              </a:spcAft>
              <a:buClr>
                <a:schemeClr val="dk1"/>
              </a:buClr>
              <a:buSzPct val="100000"/>
              <a:buFont typeface="Arial"/>
              <a:buChar char="–"/>
              <a:defRPr sz="1100" b="0" i="0" u="none" strike="noStrike" cap="none">
                <a:solidFill>
                  <a:schemeClr val="dk1"/>
                </a:solidFill>
                <a:latin typeface="Arial"/>
                <a:ea typeface="Arial"/>
                <a:cs typeface="Arial"/>
                <a:sym typeface="Arial"/>
              </a:defRPr>
            </a:lvl5pPr>
            <a:lvl6pPr marL="987149" marR="0" lvl="5" indent="-57509"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lvl="0"/>
            <a:r>
              <a:rPr lang="en-US" dirty="0"/>
              <a:t>Click to edit Master text styles</a:t>
            </a:r>
          </a:p>
        </p:txBody>
      </p:sp>
      <p:sp>
        <p:nvSpPr>
          <p:cNvPr id="11" name="Shape 48"/>
          <p:cNvSpPr txBox="1">
            <a:spLocks noGrp="1"/>
          </p:cNvSpPr>
          <p:nvPr>
            <p:ph type="body" idx="10" hasCustomPrompt="1"/>
          </p:nvPr>
        </p:nvSpPr>
        <p:spPr>
          <a:xfrm>
            <a:off x="508000" y="1139479"/>
            <a:ext cx="8121648" cy="373811"/>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5"/>
              </a:buClr>
              <a:buFont typeface="Noto Sans Symbols"/>
              <a:buNone/>
              <a:defRPr sz="1200" b="0" i="0" u="none" strike="noStrike" cap="none" baseline="0">
                <a:solidFill>
                  <a:srgbClr val="94070A"/>
                </a:solidFill>
                <a:latin typeface="MedMen" charset="0"/>
                <a:ea typeface="MedMen" charset="0"/>
                <a:cs typeface="MedMen" charset="0"/>
                <a:sym typeface="Arial"/>
              </a:defRPr>
            </a:lvl1pPr>
            <a:lvl2pPr marL="307682" marR="0" lvl="1" indent="-85431"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2pPr>
            <a:lvl3pPr marL="461524" marR="0" lvl="2" indent="-107829"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3pPr>
            <a:lvl4pPr marL="615365" marR="0" lvl="3" indent="-109270"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Garamond"/>
                <a:ea typeface="Garamond"/>
                <a:cs typeface="Garamond"/>
                <a:sym typeface="Garamond"/>
              </a:defRPr>
            </a:lvl4pPr>
            <a:lvl5pPr marL="769206" marR="0" lvl="4" indent="-89756"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Garamond"/>
                <a:ea typeface="Garamond"/>
                <a:cs typeface="Garamond"/>
                <a:sym typeface="Garamond"/>
              </a:defRPr>
            </a:lvl5pPr>
            <a:lvl6pPr marL="987149" marR="0" lvl="5" indent="-57509"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lvl="0"/>
            <a:r>
              <a:rPr lang="en-US" dirty="0"/>
              <a:t>Introductory Sentence </a:t>
            </a:r>
            <a:r>
              <a:rPr lang="en-US" dirty="0" err="1"/>
              <a:t>MedMen</a:t>
            </a:r>
            <a:r>
              <a:rPr lang="en-US" dirty="0"/>
              <a:t> Regular</a:t>
            </a:r>
            <a:r>
              <a:rPr lang="mr-IN" dirty="0"/>
              <a:t>–</a:t>
            </a:r>
            <a:r>
              <a:rPr lang="en-US" dirty="0"/>
              <a:t> 12 </a:t>
            </a:r>
            <a:r>
              <a:rPr lang="en-US" dirty="0" err="1"/>
              <a:t>pt</a:t>
            </a:r>
            <a:endParaRPr lang="en-US" dirty="0"/>
          </a:p>
        </p:txBody>
      </p:sp>
      <p:sp>
        <p:nvSpPr>
          <p:cNvPr id="17" name="Shape 78"/>
          <p:cNvSpPr txBox="1">
            <a:spLocks noGrp="1"/>
          </p:cNvSpPr>
          <p:nvPr>
            <p:ph type="body" idx="11"/>
          </p:nvPr>
        </p:nvSpPr>
        <p:spPr>
          <a:xfrm>
            <a:off x="4654548" y="1752600"/>
            <a:ext cx="3975100" cy="625868"/>
          </a:xfrm>
          <a:prstGeom prst="rect">
            <a:avLst/>
          </a:prstGeom>
          <a:solidFill>
            <a:schemeClr val="bg1"/>
          </a:solidFill>
          <a:ln>
            <a:noFill/>
          </a:ln>
        </p:spPr>
        <p:txBody>
          <a:bodyPr lIns="91425" tIns="91425" rIns="91425" bIns="91425" anchor="ctr" anchorCtr="0"/>
          <a:lstStyle>
            <a:lvl1pPr marL="0" marR="0" lvl="0" indent="0" algn="ctr" rtl="0">
              <a:lnSpc>
                <a:spcPct val="110000"/>
              </a:lnSpc>
              <a:spcBef>
                <a:spcPts val="0"/>
              </a:spcBef>
              <a:spcAft>
                <a:spcPts val="400"/>
              </a:spcAft>
              <a:buClr>
                <a:schemeClr val="dk1"/>
              </a:buClr>
              <a:buFont typeface="Noto Sans Symbols"/>
              <a:buNone/>
              <a:defRPr sz="1400" b="0" i="0" u="none" strike="noStrike" cap="none">
                <a:solidFill>
                  <a:schemeClr val="accent1"/>
                </a:solidFill>
                <a:latin typeface="MedMen" charset="0"/>
                <a:ea typeface="MedMen" charset="0"/>
                <a:cs typeface="MedMen" charset="0"/>
                <a:sym typeface="Arial"/>
              </a:defRPr>
            </a:lvl1pPr>
            <a:lvl2pPr marL="410195" marR="0" lvl="1" indent="-3795" algn="l" rtl="0">
              <a:lnSpc>
                <a:spcPct val="110000"/>
              </a:lnSpc>
              <a:spcBef>
                <a:spcPts val="0"/>
              </a:spcBef>
              <a:spcAft>
                <a:spcPts val="720"/>
              </a:spcAft>
              <a:buClr>
                <a:schemeClr val="dk1"/>
              </a:buClr>
              <a:buFont typeface="Garamond"/>
              <a:buNone/>
              <a:defRPr sz="1800" b="1" i="0" u="none" strike="noStrike" cap="none">
                <a:solidFill>
                  <a:schemeClr val="dk1"/>
                </a:solidFill>
                <a:latin typeface="Garamond"/>
                <a:ea typeface="Garamond"/>
                <a:cs typeface="Garamond"/>
                <a:sym typeface="Garamond"/>
              </a:defRPr>
            </a:lvl2pPr>
            <a:lvl3pPr marL="820391" marR="0" lvl="2" indent="-7591" algn="l" rtl="0">
              <a:lnSpc>
                <a:spcPct val="110000"/>
              </a:lnSpc>
              <a:spcBef>
                <a:spcPts val="0"/>
              </a:spcBef>
              <a:spcAft>
                <a:spcPts val="640"/>
              </a:spcAft>
              <a:buClr>
                <a:schemeClr val="dk1"/>
              </a:buClr>
              <a:buFont typeface="Noto Sans Symbols"/>
              <a:buNone/>
              <a:defRPr sz="1600" b="1" i="0" u="none" strike="noStrike" cap="none">
                <a:solidFill>
                  <a:schemeClr val="dk1"/>
                </a:solidFill>
                <a:latin typeface="Garamond"/>
                <a:ea typeface="Garamond"/>
                <a:cs typeface="Garamond"/>
                <a:sym typeface="Garamond"/>
              </a:defRPr>
            </a:lvl3pPr>
            <a:lvl4pPr marL="1230586" marR="0" lvl="3" indent="-11386" algn="l" rtl="0">
              <a:lnSpc>
                <a:spcPct val="110000"/>
              </a:lnSpc>
              <a:spcBef>
                <a:spcPts val="0"/>
              </a:spcBef>
              <a:spcAft>
                <a:spcPts val="560"/>
              </a:spcAft>
              <a:buClr>
                <a:schemeClr val="dk1"/>
              </a:buClr>
              <a:buFont typeface="Noto Sans Symbols"/>
              <a:buNone/>
              <a:defRPr sz="1400" b="1" i="0" u="none" strike="noStrike" cap="none">
                <a:solidFill>
                  <a:schemeClr val="dk1"/>
                </a:solidFill>
                <a:latin typeface="Garamond"/>
                <a:ea typeface="Garamond"/>
                <a:cs typeface="Garamond"/>
                <a:sym typeface="Garamond"/>
              </a:defRPr>
            </a:lvl4pPr>
            <a:lvl5pPr marL="1640781" marR="0" lvl="4" indent="-2481" algn="l" rtl="0">
              <a:lnSpc>
                <a:spcPct val="110000"/>
              </a:lnSpc>
              <a:spcBef>
                <a:spcPts val="0"/>
              </a:spcBef>
              <a:spcAft>
                <a:spcPts val="560"/>
              </a:spcAft>
              <a:buClr>
                <a:schemeClr val="dk1"/>
              </a:buClr>
              <a:buFont typeface="Garamond"/>
              <a:buNone/>
              <a:defRPr sz="1400" b="1" i="0" u="none" strike="noStrike" cap="none">
                <a:solidFill>
                  <a:schemeClr val="dk1"/>
                </a:solidFill>
                <a:latin typeface="Garamond"/>
                <a:ea typeface="Garamond"/>
                <a:cs typeface="Garamond"/>
                <a:sym typeface="Garamond"/>
              </a:defRPr>
            </a:lvl5pPr>
            <a:lvl6pPr marL="2050976" marR="0" lvl="5" indent="-6275" algn="l" rtl="0">
              <a:lnSpc>
                <a:spcPct val="110000"/>
              </a:lnSpc>
              <a:spcBef>
                <a:spcPts val="0"/>
              </a:spcBef>
              <a:spcAft>
                <a:spcPts val="560"/>
              </a:spcAft>
              <a:buClr>
                <a:schemeClr val="dk1"/>
              </a:buClr>
              <a:buFont typeface="Calibri"/>
              <a:buNone/>
              <a:defRPr sz="1400" b="1" i="0" u="none" strike="noStrike" cap="none">
                <a:solidFill>
                  <a:schemeClr val="dk1"/>
                </a:solidFill>
                <a:latin typeface="Calibri"/>
                <a:ea typeface="Calibri"/>
                <a:cs typeface="Calibri"/>
                <a:sym typeface="Calibri"/>
              </a:defRPr>
            </a:lvl6pPr>
            <a:lvl7pPr marL="2461173" marR="0" lvl="6" indent="-10073" algn="l" rtl="0">
              <a:lnSpc>
                <a:spcPct val="110000"/>
              </a:lnSpc>
              <a:spcBef>
                <a:spcPts val="0"/>
              </a:spcBef>
              <a:spcAft>
                <a:spcPts val="560"/>
              </a:spcAft>
              <a:buClr>
                <a:schemeClr val="dk1"/>
              </a:buClr>
              <a:buFont typeface="Calibri"/>
              <a:buNone/>
              <a:defRPr sz="1400" b="1" i="0" u="none" strike="noStrike" cap="none">
                <a:solidFill>
                  <a:schemeClr val="dk1"/>
                </a:solidFill>
                <a:latin typeface="Calibri"/>
                <a:ea typeface="Calibri"/>
                <a:cs typeface="Calibri"/>
                <a:sym typeface="Calibri"/>
              </a:defRPr>
            </a:lvl7pPr>
            <a:lvl8pPr marL="2871367" marR="0" lvl="7" indent="-1166" algn="l" rtl="0">
              <a:lnSpc>
                <a:spcPct val="110000"/>
              </a:lnSpc>
              <a:spcBef>
                <a:spcPts val="0"/>
              </a:spcBef>
              <a:spcAft>
                <a:spcPts val="560"/>
              </a:spcAft>
              <a:buClr>
                <a:schemeClr val="dk1"/>
              </a:buClr>
              <a:buFont typeface="Calibri"/>
              <a:buNone/>
              <a:defRPr sz="1400" b="1" i="0" u="none" strike="noStrike" cap="none">
                <a:solidFill>
                  <a:schemeClr val="dk1"/>
                </a:solidFill>
                <a:latin typeface="Calibri"/>
                <a:ea typeface="Calibri"/>
                <a:cs typeface="Calibri"/>
                <a:sym typeface="Calibri"/>
              </a:defRPr>
            </a:lvl8pPr>
            <a:lvl9pPr marL="3281562" marR="0" lvl="8" indent="-4962" algn="l" rtl="0">
              <a:lnSpc>
                <a:spcPct val="110000"/>
              </a:lnSpc>
              <a:spcBef>
                <a:spcPts val="0"/>
              </a:spcBef>
              <a:spcAft>
                <a:spcPts val="560"/>
              </a:spcAft>
              <a:buClr>
                <a:schemeClr val="dk1"/>
              </a:buClr>
              <a:buFont typeface="Calibri"/>
              <a:buNone/>
              <a:defRPr sz="1400" b="1" i="0" u="none" strike="noStrike" cap="none">
                <a:solidFill>
                  <a:schemeClr val="dk1"/>
                </a:solidFill>
                <a:latin typeface="Calibri"/>
                <a:ea typeface="Calibri"/>
                <a:cs typeface="Calibri"/>
                <a:sym typeface="Calibri"/>
              </a:defRPr>
            </a:lvl9pPr>
          </a:lstStyle>
          <a:p>
            <a:pPr lvl="0"/>
            <a:r>
              <a:rPr lang="en-US" dirty="0"/>
              <a:t>Click to edit Master text styles</a:t>
            </a:r>
          </a:p>
        </p:txBody>
      </p:sp>
      <p:sp>
        <p:nvSpPr>
          <p:cNvPr id="18" name="Shape 79"/>
          <p:cNvSpPr txBox="1">
            <a:spLocks noGrp="1"/>
          </p:cNvSpPr>
          <p:nvPr>
            <p:ph type="body" idx="12"/>
          </p:nvPr>
        </p:nvSpPr>
        <p:spPr>
          <a:xfrm>
            <a:off x="4654547" y="2378468"/>
            <a:ext cx="3975101" cy="3514145"/>
          </a:xfrm>
          <a:prstGeom prst="rect">
            <a:avLst/>
          </a:prstGeom>
          <a:noFill/>
          <a:ln>
            <a:noFill/>
          </a:ln>
        </p:spPr>
        <p:txBody>
          <a:bodyPr lIns="91425" tIns="91425" rIns="91425" bIns="91425" anchor="t" anchorCtr="0"/>
          <a:lstStyle>
            <a:lvl1pPr marL="156690" marR="0" lvl="0" indent="-107794" algn="l" rtl="0">
              <a:lnSpc>
                <a:spcPct val="110000"/>
              </a:lnSpc>
              <a:spcBef>
                <a:spcPts val="0"/>
              </a:spcBef>
              <a:spcAft>
                <a:spcPts val="440"/>
              </a:spcAft>
              <a:buClr>
                <a:schemeClr val="dk1"/>
              </a:buClr>
              <a:buSzPct val="120000"/>
              <a:buFontTx/>
              <a:buBlip>
                <a:blip r:embed="rId2"/>
              </a:buBlip>
              <a:defRPr sz="1100" b="0" i="0" u="none" strike="noStrike" cap="none">
                <a:solidFill>
                  <a:srgbClr val="94070A"/>
                </a:solidFill>
                <a:latin typeface="MedMen" charset="0"/>
                <a:ea typeface="MedMen" charset="0"/>
                <a:cs typeface="MedMen" charset="0"/>
                <a:sym typeface="Arial"/>
              </a:defRPr>
            </a:lvl1pPr>
            <a:lvl2pPr marL="307682" marR="0" lvl="1" indent="-85431" algn="l" rtl="0">
              <a:lnSpc>
                <a:spcPct val="110000"/>
              </a:lnSpc>
              <a:spcBef>
                <a:spcPts val="0"/>
              </a:spcBef>
              <a:spcAft>
                <a:spcPts val="440"/>
              </a:spcAft>
              <a:buClr>
                <a:schemeClr val="dk1"/>
              </a:buClr>
              <a:buSzPct val="100000"/>
              <a:buFont typeface="Garamond"/>
              <a:buChar char="–"/>
              <a:defRPr sz="1100" b="0" i="0" u="none" strike="noStrike" cap="none">
                <a:solidFill>
                  <a:schemeClr val="dk1"/>
                </a:solidFill>
                <a:latin typeface="Arial"/>
                <a:ea typeface="Arial"/>
                <a:cs typeface="Arial"/>
                <a:sym typeface="Arial"/>
              </a:defRPr>
            </a:lvl2pPr>
            <a:lvl3pPr marL="461524" marR="0" lvl="2" indent="-107829"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Arial"/>
                <a:ea typeface="Arial"/>
                <a:cs typeface="Arial"/>
                <a:sym typeface="Arial"/>
              </a:defRPr>
            </a:lvl3pPr>
            <a:lvl4pPr marL="615365" marR="0" lvl="3" indent="-109270" algn="l" rtl="0">
              <a:lnSpc>
                <a:spcPct val="110000"/>
              </a:lnSpc>
              <a:spcBef>
                <a:spcPts val="0"/>
              </a:spcBef>
              <a:spcAft>
                <a:spcPts val="440"/>
              </a:spcAft>
              <a:buClr>
                <a:schemeClr val="dk1"/>
              </a:buClr>
              <a:buSzPct val="70000"/>
              <a:buFont typeface="Noto Sans Symbols"/>
              <a:buChar char="➢"/>
              <a:defRPr sz="1100" b="0" i="0" u="none" strike="noStrike" cap="none">
                <a:solidFill>
                  <a:schemeClr val="dk1"/>
                </a:solidFill>
                <a:latin typeface="Arial"/>
                <a:ea typeface="Arial"/>
                <a:cs typeface="Arial"/>
                <a:sym typeface="Arial"/>
              </a:defRPr>
            </a:lvl4pPr>
            <a:lvl5pPr marL="769206" marR="0" lvl="4" indent="-89756" algn="l" rtl="0">
              <a:lnSpc>
                <a:spcPct val="110000"/>
              </a:lnSpc>
              <a:spcBef>
                <a:spcPts val="0"/>
              </a:spcBef>
              <a:spcAft>
                <a:spcPts val="440"/>
              </a:spcAft>
              <a:buClr>
                <a:schemeClr val="dk1"/>
              </a:buClr>
              <a:buSzPct val="100000"/>
              <a:buFont typeface="Arial"/>
              <a:buChar char="–"/>
              <a:defRPr sz="1100" b="0" i="0" u="none" strike="noStrike" cap="none">
                <a:solidFill>
                  <a:schemeClr val="dk1"/>
                </a:solidFill>
                <a:latin typeface="Arial"/>
                <a:ea typeface="Arial"/>
                <a:cs typeface="Arial"/>
                <a:sym typeface="Arial"/>
              </a:defRPr>
            </a:lvl5pPr>
            <a:lvl6pPr marL="987149" marR="0" lvl="5" indent="-57509"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6pPr>
            <a:lvl7pPr marL="1397392" marR="0" lvl="6" indent="-48652"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7pPr>
            <a:lvl8pPr marL="1807635" marR="0" lvl="7" indent="-52495"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8pPr>
            <a:lvl9pPr marL="2217878" marR="0" lvl="8" indent="-56338" algn="l" rtl="0">
              <a:lnSpc>
                <a:spcPct val="110000"/>
              </a:lnSpc>
              <a:spcBef>
                <a:spcPts val="0"/>
              </a:spcBef>
              <a:spcAft>
                <a:spcPts val="480"/>
              </a:spcAft>
              <a:buClr>
                <a:schemeClr val="dk1"/>
              </a:buClr>
              <a:buSzPct val="70000"/>
              <a:buFont typeface="Calibri"/>
              <a:buChar char="–"/>
              <a:defRPr sz="12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8" name="Shape 45"/>
          <p:cNvSpPr txBox="1">
            <a:spLocks noGrp="1"/>
          </p:cNvSpPr>
          <p:nvPr>
            <p:ph type="title" hasCustomPrompt="1"/>
          </p:nvPr>
        </p:nvSpPr>
        <p:spPr>
          <a:xfrm>
            <a:off x="1717291" y="329862"/>
            <a:ext cx="6869150" cy="382581"/>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0" i="0" u="none" strike="noStrike" cap="none" baseline="0">
                <a:solidFill>
                  <a:srgbClr val="94070A"/>
                </a:solidFill>
                <a:latin typeface="MedMen" charset="0"/>
                <a:ea typeface="MedMen" charset="0"/>
                <a:cs typeface="MedMen" charset="0"/>
                <a:sym typeface="Garamond"/>
              </a:defRPr>
            </a:lvl1pPr>
            <a:lvl2pPr marL="0" marR="0" lvl="1" indent="0" algn="l" rtl="0">
              <a:spcBef>
                <a:spcPts val="0"/>
              </a:spcBef>
              <a:spcAft>
                <a:spcPts val="0"/>
              </a:spcAft>
              <a:buNone/>
              <a:defRPr sz="1400" b="1" i="0" u="none" strike="noStrike" cap="none">
                <a:solidFill>
                  <a:srgbClr val="376495"/>
                </a:solidFill>
                <a:latin typeface="Calibri"/>
                <a:ea typeface="Calibri"/>
                <a:cs typeface="Calibri"/>
                <a:sym typeface="Calibri"/>
              </a:defRPr>
            </a:lvl2pPr>
            <a:lvl3pPr marL="0" marR="0" lvl="2" indent="0" algn="l" rtl="0">
              <a:spcBef>
                <a:spcPts val="0"/>
              </a:spcBef>
              <a:spcAft>
                <a:spcPts val="0"/>
              </a:spcAft>
              <a:buNone/>
              <a:defRPr sz="1400" b="1" i="0" u="none" strike="noStrike" cap="none">
                <a:solidFill>
                  <a:srgbClr val="376495"/>
                </a:solidFill>
                <a:latin typeface="Calibri"/>
                <a:ea typeface="Calibri"/>
                <a:cs typeface="Calibri"/>
                <a:sym typeface="Calibri"/>
              </a:defRPr>
            </a:lvl3pPr>
            <a:lvl4pPr marL="0" marR="0" lvl="3" indent="0" algn="l" rtl="0">
              <a:spcBef>
                <a:spcPts val="0"/>
              </a:spcBef>
              <a:spcAft>
                <a:spcPts val="0"/>
              </a:spcAft>
              <a:buNone/>
              <a:defRPr sz="1400" b="1" i="0" u="none" strike="noStrike" cap="none">
                <a:solidFill>
                  <a:srgbClr val="376495"/>
                </a:solidFill>
                <a:latin typeface="Calibri"/>
                <a:ea typeface="Calibri"/>
                <a:cs typeface="Calibri"/>
                <a:sym typeface="Calibri"/>
              </a:defRPr>
            </a:lvl4pPr>
            <a:lvl5pPr marL="0" marR="0" lvl="4" indent="0" algn="l" rtl="0">
              <a:spcBef>
                <a:spcPts val="0"/>
              </a:spcBef>
              <a:spcAft>
                <a:spcPts val="0"/>
              </a:spcAft>
              <a:buNone/>
              <a:defRPr sz="1400" b="1" i="0" u="none" strike="noStrike" cap="none">
                <a:solidFill>
                  <a:srgbClr val="376495"/>
                </a:solidFill>
                <a:latin typeface="Calibri"/>
                <a:ea typeface="Calibri"/>
                <a:cs typeface="Calibri"/>
                <a:sym typeface="Calibri"/>
              </a:defRPr>
            </a:lvl5pPr>
            <a:lvl6pPr marL="410242" marR="0" lvl="5" indent="-3842" algn="l" rtl="0">
              <a:spcBef>
                <a:spcPts val="0"/>
              </a:spcBef>
              <a:spcAft>
                <a:spcPts val="0"/>
              </a:spcAft>
              <a:buNone/>
              <a:defRPr sz="1400" b="1" i="0" u="none" strike="noStrike" cap="none">
                <a:solidFill>
                  <a:srgbClr val="376495"/>
                </a:solidFill>
                <a:latin typeface="Calibri"/>
                <a:ea typeface="Calibri"/>
                <a:cs typeface="Calibri"/>
                <a:sym typeface="Calibri"/>
              </a:defRPr>
            </a:lvl6pPr>
            <a:lvl7pPr marL="820487" marR="0" lvl="6" indent="-7687" algn="l" rtl="0">
              <a:spcBef>
                <a:spcPts val="0"/>
              </a:spcBef>
              <a:spcAft>
                <a:spcPts val="0"/>
              </a:spcAft>
              <a:buNone/>
              <a:defRPr sz="1400" b="1" i="0" u="none" strike="noStrike" cap="none">
                <a:solidFill>
                  <a:srgbClr val="376495"/>
                </a:solidFill>
                <a:latin typeface="Calibri"/>
                <a:ea typeface="Calibri"/>
                <a:cs typeface="Calibri"/>
                <a:sym typeface="Calibri"/>
              </a:defRPr>
            </a:lvl7pPr>
            <a:lvl8pPr marL="1230730" marR="0" lvl="7" indent="-11530" algn="l" rtl="0">
              <a:spcBef>
                <a:spcPts val="0"/>
              </a:spcBef>
              <a:spcAft>
                <a:spcPts val="0"/>
              </a:spcAft>
              <a:buNone/>
              <a:defRPr sz="1400" b="1" i="0" u="none" strike="noStrike" cap="none">
                <a:solidFill>
                  <a:srgbClr val="376495"/>
                </a:solidFill>
                <a:latin typeface="Calibri"/>
                <a:ea typeface="Calibri"/>
                <a:cs typeface="Calibri"/>
                <a:sym typeface="Calibri"/>
              </a:defRPr>
            </a:lvl8pPr>
            <a:lvl9pPr marL="1640973" marR="0" lvl="8" indent="-2673" algn="l" rtl="0">
              <a:spcBef>
                <a:spcPts val="0"/>
              </a:spcBef>
              <a:spcAft>
                <a:spcPts val="0"/>
              </a:spcAft>
              <a:buNone/>
              <a:defRPr sz="1400" b="1" i="0" u="none" strike="noStrike" cap="none">
                <a:solidFill>
                  <a:srgbClr val="376495"/>
                </a:solidFill>
                <a:latin typeface="Calibri"/>
                <a:ea typeface="Calibri"/>
                <a:cs typeface="Calibri"/>
                <a:sym typeface="Calibri"/>
              </a:defRPr>
            </a:lvl9pPr>
          </a:lstStyle>
          <a:p>
            <a:r>
              <a:rPr lang="en-US" dirty="0"/>
              <a:t>Title </a:t>
            </a:r>
            <a:r>
              <a:rPr lang="en-US" dirty="0" err="1"/>
              <a:t>MedMen</a:t>
            </a:r>
            <a:r>
              <a:rPr lang="en-US" dirty="0"/>
              <a:t> Regular</a:t>
            </a:r>
            <a:r>
              <a:rPr lang="mr-IN" dirty="0"/>
              <a:t>–</a:t>
            </a:r>
            <a:r>
              <a:rPr lang="en-US" dirty="0"/>
              <a:t> 24 </a:t>
            </a:r>
            <a:r>
              <a:rPr lang="en-US" dirty="0" err="1"/>
              <a:t>pt</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8" name="Shape 11"/>
          <p:cNvSpPr/>
          <p:nvPr userDrawn="1"/>
        </p:nvSpPr>
        <p:spPr>
          <a:xfrm>
            <a:off x="7917737" y="6320396"/>
            <a:ext cx="298738" cy="153887"/>
          </a:xfrm>
          <a:prstGeom prst="rect">
            <a:avLst/>
          </a:prstGeom>
          <a:noFill/>
          <a:ln>
            <a:noFill/>
          </a:ln>
        </p:spPr>
        <p:txBody>
          <a:bodyPr lIns="0" tIns="0" rIns="0" bIns="0" anchor="b" anchorCtr="0">
            <a:noAutofit/>
          </a:bodyPr>
          <a:lstStyle/>
          <a:p>
            <a:pPr marL="0" marR="0" lvl="0" indent="0" algn="ctr" rtl="0">
              <a:spcBef>
                <a:spcPts val="0"/>
              </a:spcBef>
              <a:buSzPct val="25000"/>
              <a:buNone/>
            </a:pPr>
            <a:fld id="{00000000-1234-1234-1234-123412341234}" type="slidenum">
              <a:rPr lang="en-US" sz="1000" b="0" i="0" u="none" strike="noStrike" cap="none">
                <a:solidFill>
                  <a:srgbClr val="94070A"/>
                </a:solidFill>
                <a:latin typeface="MedMen" charset="0"/>
                <a:ea typeface="MedMen" charset="0"/>
                <a:cs typeface="MedMen" charset="0"/>
                <a:sym typeface="Arial"/>
              </a:rPr>
              <a:t>‹#›</a:t>
            </a:fld>
            <a:endParaRPr lang="en-US" sz="1000" b="0" i="0" u="none" strike="noStrike" cap="none" dirty="0">
              <a:solidFill>
                <a:srgbClr val="94070A"/>
              </a:solidFill>
              <a:latin typeface="MedMen" charset="0"/>
              <a:ea typeface="MedMen" charset="0"/>
              <a:cs typeface="MedMen" charset="0"/>
              <a:sym typeface="Arial"/>
            </a:endParaRPr>
          </a:p>
        </p:txBody>
      </p:sp>
      <p:pic>
        <p:nvPicPr>
          <p:cNvPr id="2" name="Picture 1"/>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39634" y="338971"/>
            <a:ext cx="1260566" cy="472712"/>
          </a:xfrm>
          <a:prstGeom prst="rect">
            <a:avLst/>
          </a:prstGeom>
        </p:spPr>
      </p:pic>
      <p:pic>
        <p:nvPicPr>
          <p:cNvPr id="7" name="Picture 6"/>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8900000">
            <a:off x="8407297" y="6234843"/>
            <a:ext cx="312537" cy="321219"/>
          </a:xfrm>
          <a:prstGeom prst="rect">
            <a:avLst/>
          </a:prstGeom>
        </p:spPr>
      </p:pic>
      <p:cxnSp>
        <p:nvCxnSpPr>
          <p:cNvPr id="11" name="Straight Connector 10"/>
          <p:cNvCxnSpPr/>
          <p:nvPr userDrawn="1"/>
        </p:nvCxnSpPr>
        <p:spPr>
          <a:xfrm>
            <a:off x="8275265" y="6289251"/>
            <a:ext cx="0" cy="2309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1638300" y="262771"/>
            <a:ext cx="0" cy="598289"/>
          </a:xfrm>
          <a:prstGeom prst="line">
            <a:avLst/>
          </a:prstGeom>
          <a:ln>
            <a:solidFill>
              <a:srgbClr val="94070A"/>
            </a:solidFill>
          </a:ln>
        </p:spPr>
        <p:style>
          <a:lnRef idx="1">
            <a:schemeClr val="accent1"/>
          </a:lnRef>
          <a:fillRef idx="0">
            <a:schemeClr val="accent1"/>
          </a:fillRef>
          <a:effectRef idx="0">
            <a:schemeClr val="accent1"/>
          </a:effectRef>
          <a:fontRef idx="minor">
            <a:schemeClr val="tx1"/>
          </a:fontRef>
        </p:style>
      </p:cxnSp>
      <p:sp>
        <p:nvSpPr>
          <p:cNvPr id="35" name="Shape 12"/>
          <p:cNvSpPr/>
          <p:nvPr userDrawn="1"/>
        </p:nvSpPr>
        <p:spPr>
          <a:xfrm>
            <a:off x="428534" y="6266041"/>
            <a:ext cx="4033692"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800" b="0" dirty="0">
                <a:solidFill>
                  <a:srgbClr val="94070A"/>
                </a:solidFill>
                <a:latin typeface="MedMen" charset="0"/>
                <a:ea typeface="MedMen" charset="0"/>
                <a:cs typeface="MedMen" charset="0"/>
              </a:rPr>
              <a:t>Culver City Chamber of Commerce</a:t>
            </a:r>
            <a:endParaRPr lang="en-US" sz="800" b="0" i="0" u="none" strike="noStrike" cap="none" spc="100" baseline="0" dirty="0">
              <a:solidFill>
                <a:srgbClr val="94070A"/>
              </a:solidFill>
              <a:latin typeface="MedMen" charset="0"/>
              <a:ea typeface="MedMen" charset="0"/>
              <a:cs typeface="MedMen" charset="0"/>
              <a:sym typeface="Arial"/>
            </a:endParaRPr>
          </a:p>
        </p:txBody>
      </p:sp>
      <p:sp>
        <p:nvSpPr>
          <p:cNvPr id="37" name="TextBox 36"/>
          <p:cNvSpPr txBox="1"/>
          <p:nvPr userDrawn="1"/>
        </p:nvSpPr>
        <p:spPr>
          <a:xfrm>
            <a:off x="339634" y="6351526"/>
            <a:ext cx="2722179" cy="215444"/>
          </a:xfrm>
          <a:prstGeom prst="rect">
            <a:avLst/>
          </a:prstGeom>
          <a:noFill/>
        </p:spPr>
        <p:txBody>
          <a:bodyPr wrap="square" rtlCol="0">
            <a:spAutoFit/>
          </a:bodyPr>
          <a:lstStyle/>
          <a:p>
            <a:r>
              <a:rPr lang="en-US" sz="800" b="0" i="1" dirty="0">
                <a:solidFill>
                  <a:srgbClr val="94070A"/>
                </a:solidFill>
                <a:latin typeface="MedMen" charset="0"/>
                <a:ea typeface="MedMen" charset="0"/>
                <a:cs typeface="MedMen" charset="0"/>
              </a:rPr>
              <a:t>Strictly Private &amp; Confidential</a:t>
            </a:r>
          </a:p>
        </p:txBody>
      </p:sp>
    </p:spTree>
  </p:cSld>
  <p:clrMap bg1="lt1" tx1="dk1" bg2="dk2" tx2="lt2" accent1="accent1" accent2="accent2" accent3="accent3" accent4="accent4" accent5="accent5" accent6="accent6" hlink="hlink" folHlink="folHlink"/>
  <p:sldLayoutIdLst>
    <p:sldLayoutId id="2147483648" r:id="rId1"/>
    <p:sldLayoutId id="2147483662" r:id="rId2"/>
    <p:sldLayoutId id="2147483661" r:id="rId3"/>
    <p:sldLayoutId id="2147483663" r:id="rId4"/>
    <p:sldLayoutId id="2147483651" r:id="rId5"/>
    <p:sldLayoutId id="2147483650" r:id="rId6"/>
    <p:sldLayoutId id="2147483654" r:id="rId7"/>
    <p:sldLayoutId id="2147483656" r:id="rId8"/>
    <p:sldLayoutId id="2147483653" r:id="rId9"/>
    <p:sldLayoutId id="2147483649" r:id="rId10"/>
    <p:sldLayoutId id="2147483659" r:id="rId11"/>
    <p:sldLayoutId id="2147483660" r:id="rId12"/>
    <p:sldLayoutId id="2147483652" r:id="rId13"/>
    <p:sldLayoutId id="2147483657" r:id="rId14"/>
    <p:sldLayoutId id="2147483665" r:id="rId15"/>
    <p:sldLayoutId id="2147483664" r:id="rId16"/>
    <p:sldLayoutId id="2147483667" r:id="rId17"/>
  </p:sldLayoutIdLst>
  <p:hf sldNum="0" hd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00" b="0" i="0" u="none" strike="noStrike" cap="none">
          <a:noFill/>
          <a:latin typeface="Helvetica Neue Light" charset="0"/>
          <a:ea typeface="Helvetica Neue Light" charset="0"/>
          <a:cs typeface="Helvetica Neue Light" charset="0"/>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33" y="0"/>
            <a:ext cx="9154633" cy="7323706"/>
          </a:xfrm>
          <a:prstGeom prst="rect">
            <a:avLst/>
          </a:prstGeom>
        </p:spPr>
      </p:pic>
      <p:sp>
        <p:nvSpPr>
          <p:cNvPr id="9" name="Rectangle 8"/>
          <p:cNvSpPr/>
          <p:nvPr/>
        </p:nvSpPr>
        <p:spPr>
          <a:xfrm>
            <a:off x="-4722" y="4895402"/>
            <a:ext cx="7590018" cy="1815868"/>
          </a:xfrm>
          <a:prstGeom prst="rect">
            <a:avLst/>
          </a:prstGeom>
          <a:solidFill>
            <a:srgbClr val="7000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44783" y="5459070"/>
            <a:ext cx="2492314" cy="749067"/>
          </a:xfrm>
          <a:prstGeom prst="rect">
            <a:avLst/>
          </a:prstGeom>
        </p:spPr>
      </p:pic>
      <p:sp>
        <p:nvSpPr>
          <p:cNvPr id="3" name="TextBox 2">
            <a:extLst>
              <a:ext uri="{FF2B5EF4-FFF2-40B4-BE49-F238E27FC236}">
                <a16:creationId xmlns:a16="http://schemas.microsoft.com/office/drawing/2014/main" id="{2AC64CED-2F41-4BAF-BCA1-61404DF0B956}"/>
              </a:ext>
            </a:extLst>
          </p:cNvPr>
          <p:cNvSpPr txBox="1"/>
          <p:nvPr/>
        </p:nvSpPr>
        <p:spPr>
          <a:xfrm>
            <a:off x="1" y="5064672"/>
            <a:ext cx="4572000" cy="1477328"/>
          </a:xfrm>
          <a:prstGeom prst="rect">
            <a:avLst/>
          </a:prstGeom>
          <a:noFill/>
        </p:spPr>
        <p:txBody>
          <a:bodyPr wrap="square" rtlCol="0">
            <a:spAutoFit/>
          </a:bodyPr>
          <a:lstStyle/>
          <a:p>
            <a:r>
              <a:rPr lang="en-US" sz="2400" b="1" dirty="0">
                <a:solidFill>
                  <a:schemeClr val="bg1"/>
                </a:solidFill>
                <a:latin typeface="MedMen" panose="00000500000000000000" pitchFamily="50" charset="0"/>
              </a:rPr>
              <a:t>Introduction</a:t>
            </a:r>
          </a:p>
          <a:p>
            <a:r>
              <a:rPr lang="en-US" sz="2400" b="1" dirty="0">
                <a:solidFill>
                  <a:schemeClr val="bg1"/>
                </a:solidFill>
                <a:latin typeface="MedMen" panose="00000500000000000000" pitchFamily="50" charset="0"/>
              </a:rPr>
              <a:t>(CSE: MMEN)</a:t>
            </a:r>
          </a:p>
          <a:p>
            <a:endParaRPr lang="en-US" b="1" dirty="0">
              <a:solidFill>
                <a:schemeClr val="bg1"/>
              </a:solidFill>
              <a:latin typeface="MedMen" panose="00000500000000000000" pitchFamily="50" charset="0"/>
            </a:endParaRPr>
          </a:p>
          <a:p>
            <a:endParaRPr lang="en-US" b="1" dirty="0">
              <a:solidFill>
                <a:schemeClr val="bg1"/>
              </a:solidFill>
              <a:latin typeface="MedMen" panose="00000500000000000000" pitchFamily="50" charset="0"/>
            </a:endParaRPr>
          </a:p>
          <a:p>
            <a:r>
              <a:rPr lang="en-US" b="1" dirty="0">
                <a:solidFill>
                  <a:schemeClr val="bg1"/>
                </a:solidFill>
                <a:latin typeface="MedMen" panose="00000500000000000000" pitchFamily="50" charset="0"/>
              </a:rPr>
              <a:t>October 2018 </a:t>
            </a:r>
          </a:p>
        </p:txBody>
      </p:sp>
    </p:spTree>
    <p:extLst>
      <p:ext uri="{BB962C8B-B14F-4D97-AF65-F5344CB8AC3E}">
        <p14:creationId xmlns:p14="http://schemas.microsoft.com/office/powerpoint/2010/main" val="266852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Interior Renderings</a:t>
            </a:r>
          </a:p>
        </p:txBody>
      </p:sp>
      <p:sp>
        <p:nvSpPr>
          <p:cNvPr id="11" name="Rectangle 10">
            <a:extLst>
              <a:ext uri="{FF2B5EF4-FFF2-40B4-BE49-F238E27FC236}">
                <a16:creationId xmlns:a16="http://schemas.microsoft.com/office/drawing/2014/main" id="{5A858583-BA43-40F5-A0FA-F54CF8DC9BCD}"/>
              </a:ext>
            </a:extLst>
          </p:cNvPr>
          <p:cNvSpPr/>
          <p:nvPr/>
        </p:nvSpPr>
        <p:spPr>
          <a:xfrm>
            <a:off x="312101" y="6170831"/>
            <a:ext cx="1735717" cy="43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D11A6B-30C1-7042-9B38-DA106F4519A9}"/>
              </a:ext>
            </a:extLst>
          </p:cNvPr>
          <p:cNvPicPr>
            <a:picLocks noChangeAspect="1"/>
          </p:cNvPicPr>
          <p:nvPr/>
        </p:nvPicPr>
        <p:blipFill>
          <a:blip r:embed="rId3"/>
          <a:stretch>
            <a:fillRect/>
          </a:stretch>
        </p:blipFill>
        <p:spPr>
          <a:xfrm>
            <a:off x="312101" y="1111992"/>
            <a:ext cx="4423025" cy="2469408"/>
          </a:xfrm>
          <a:prstGeom prst="rect">
            <a:avLst/>
          </a:prstGeom>
          <a:ln>
            <a:solidFill>
              <a:schemeClr val="accent1"/>
            </a:solidFill>
          </a:ln>
        </p:spPr>
      </p:pic>
      <p:pic>
        <p:nvPicPr>
          <p:cNvPr id="8" name="Picture 7">
            <a:extLst>
              <a:ext uri="{FF2B5EF4-FFF2-40B4-BE49-F238E27FC236}">
                <a16:creationId xmlns:a16="http://schemas.microsoft.com/office/drawing/2014/main" id="{68F0F951-F17D-9B43-A05C-1E6FE63A1F9E}"/>
              </a:ext>
            </a:extLst>
          </p:cNvPr>
          <p:cNvPicPr>
            <a:picLocks noChangeAspect="1"/>
          </p:cNvPicPr>
          <p:nvPr/>
        </p:nvPicPr>
        <p:blipFill>
          <a:blip r:embed="rId4"/>
          <a:stretch>
            <a:fillRect/>
          </a:stretch>
        </p:blipFill>
        <p:spPr>
          <a:xfrm>
            <a:off x="4735126" y="3752667"/>
            <a:ext cx="4300941" cy="2418164"/>
          </a:xfrm>
          <a:prstGeom prst="rect">
            <a:avLst/>
          </a:prstGeom>
          <a:ln>
            <a:solidFill>
              <a:schemeClr val="accent1"/>
            </a:solidFill>
          </a:ln>
        </p:spPr>
      </p:pic>
      <p:sp>
        <p:nvSpPr>
          <p:cNvPr id="6" name="Rectangle 5">
            <a:extLst>
              <a:ext uri="{FF2B5EF4-FFF2-40B4-BE49-F238E27FC236}">
                <a16:creationId xmlns:a16="http://schemas.microsoft.com/office/drawing/2014/main" id="{EE30D846-19C7-3341-830C-69D2F4D7EFEE}"/>
              </a:ext>
            </a:extLst>
          </p:cNvPr>
          <p:cNvSpPr/>
          <p:nvPr/>
        </p:nvSpPr>
        <p:spPr>
          <a:xfrm>
            <a:off x="8275319" y="6191757"/>
            <a:ext cx="573152" cy="417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5967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01444" y="3378647"/>
            <a:ext cx="8243333" cy="2332246"/>
          </a:xfrm>
        </p:spPr>
        <p:txBody>
          <a:bodyPr/>
          <a:lstStyle/>
          <a:p>
            <a:r>
              <a:rPr lang="en-US" dirty="0"/>
              <a:t>Landon Dais </a:t>
            </a:r>
          </a:p>
          <a:p>
            <a:r>
              <a:rPr lang="en-US" dirty="0"/>
              <a:t>Government Affairs Manager </a:t>
            </a:r>
          </a:p>
          <a:p>
            <a:r>
              <a:rPr lang="en-US" dirty="0" err="1"/>
              <a:t>Landon.Dais@MedMen.com</a:t>
            </a:r>
            <a:r>
              <a:rPr lang="en-US" dirty="0"/>
              <a:t> </a:t>
            </a:r>
            <a:endParaRPr lang="en-US" dirty="0">
              <a:latin typeface="MedMen" charset="0"/>
              <a:ea typeface="MedMen" charset="0"/>
              <a:cs typeface="MedMen" charset="0"/>
            </a:endParaRPr>
          </a:p>
        </p:txBody>
      </p:sp>
      <p:sp>
        <p:nvSpPr>
          <p:cNvPr id="3" name="TextBox 2">
            <a:extLst>
              <a:ext uri="{FF2B5EF4-FFF2-40B4-BE49-F238E27FC236}">
                <a16:creationId xmlns:a16="http://schemas.microsoft.com/office/drawing/2014/main" id="{2867521D-7F2A-4697-B364-B1B3C0B8EF56}"/>
              </a:ext>
            </a:extLst>
          </p:cNvPr>
          <p:cNvSpPr txBox="1"/>
          <p:nvPr/>
        </p:nvSpPr>
        <p:spPr>
          <a:xfrm>
            <a:off x="401444" y="448987"/>
            <a:ext cx="5415219" cy="1077218"/>
          </a:xfrm>
          <a:prstGeom prst="rect">
            <a:avLst/>
          </a:prstGeom>
          <a:noFill/>
        </p:spPr>
        <p:txBody>
          <a:bodyPr wrap="square" rtlCol="0">
            <a:spAutoFit/>
          </a:bodyPr>
          <a:lstStyle/>
          <a:p>
            <a:r>
              <a:rPr lang="en-US" sz="3600">
                <a:solidFill>
                  <a:schemeClr val="bg1"/>
                </a:solidFill>
                <a:latin typeface="MedMen Light"/>
              </a:rPr>
              <a:t>Thank You!</a:t>
            </a:r>
          </a:p>
          <a:p>
            <a:r>
              <a:rPr lang="en-US">
                <a:solidFill>
                  <a:schemeClr val="bg1"/>
                </a:solidFill>
                <a:latin typeface="MedMen Light"/>
              </a:rPr>
              <a:t>For additional information, please contact:</a:t>
            </a:r>
          </a:p>
          <a:p>
            <a:endParaRPr lang="en-US"/>
          </a:p>
        </p:txBody>
      </p:sp>
    </p:spTree>
    <p:extLst>
      <p:ext uri="{BB962C8B-B14F-4D97-AF65-F5344CB8AC3E}">
        <p14:creationId xmlns:p14="http://schemas.microsoft.com/office/powerpoint/2010/main" val="1854833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8275319" y="6289547"/>
            <a:ext cx="0" cy="231140"/>
          </a:xfrm>
          <a:custGeom>
            <a:avLst/>
            <a:gdLst/>
            <a:ahLst/>
            <a:cxnLst/>
            <a:rect l="l" t="t" r="r" b="b"/>
            <a:pathLst>
              <a:path h="231140">
                <a:moveTo>
                  <a:pt x="0" y="0"/>
                </a:moveTo>
                <a:lnTo>
                  <a:pt x="0" y="230987"/>
                </a:lnTo>
              </a:path>
            </a:pathLst>
          </a:custGeom>
          <a:ln w="9144">
            <a:solidFill>
              <a:srgbClr val="6F0000"/>
            </a:solidFill>
          </a:ln>
        </p:spPr>
        <p:txBody>
          <a:bodyPr wrap="square" lIns="0" tIns="0" rIns="0" bIns="0" rtlCol="0"/>
          <a:lstStyle/>
          <a:p>
            <a:endParaRPr>
              <a:latin typeface="MedMen" panose="00000500000000000000" pitchFamily="50" charset="0"/>
            </a:endParaRPr>
          </a:p>
        </p:txBody>
      </p:sp>
      <p:sp>
        <p:nvSpPr>
          <p:cNvPr id="8" name="object 8"/>
          <p:cNvSpPr/>
          <p:nvPr/>
        </p:nvSpPr>
        <p:spPr>
          <a:xfrm>
            <a:off x="1822704" y="1904189"/>
            <a:ext cx="7062470" cy="733425"/>
          </a:xfrm>
          <a:custGeom>
            <a:avLst/>
            <a:gdLst/>
            <a:ahLst/>
            <a:cxnLst/>
            <a:rect l="l" t="t" r="r" b="b"/>
            <a:pathLst>
              <a:path w="7062470" h="733425">
                <a:moveTo>
                  <a:pt x="0" y="733044"/>
                </a:moveTo>
                <a:lnTo>
                  <a:pt x="7062216" y="733044"/>
                </a:lnTo>
                <a:lnTo>
                  <a:pt x="7062216" y="0"/>
                </a:lnTo>
                <a:lnTo>
                  <a:pt x="0" y="0"/>
                </a:lnTo>
                <a:lnTo>
                  <a:pt x="0" y="733044"/>
                </a:lnTo>
                <a:close/>
              </a:path>
            </a:pathLst>
          </a:custGeom>
          <a:solidFill>
            <a:srgbClr val="E1E1E2"/>
          </a:solidFill>
        </p:spPr>
        <p:txBody>
          <a:bodyPr wrap="square" lIns="0" tIns="0" rIns="0" bIns="0" rtlCol="0"/>
          <a:lstStyle/>
          <a:p>
            <a:endParaRPr>
              <a:latin typeface="MedMen" panose="00000500000000000000" pitchFamily="50" charset="0"/>
            </a:endParaRPr>
          </a:p>
        </p:txBody>
      </p:sp>
      <p:sp>
        <p:nvSpPr>
          <p:cNvPr id="9" name="object 9"/>
          <p:cNvSpPr txBox="1"/>
          <p:nvPr/>
        </p:nvSpPr>
        <p:spPr>
          <a:xfrm>
            <a:off x="2323337" y="2123948"/>
            <a:ext cx="5790183" cy="504625"/>
          </a:xfrm>
          <a:prstGeom prst="rect">
            <a:avLst/>
          </a:prstGeom>
        </p:spPr>
        <p:txBody>
          <a:bodyPr vert="horz" wrap="square" lIns="0" tIns="12065" rIns="0" bIns="0" rtlCol="0">
            <a:spAutoFit/>
          </a:bodyPr>
          <a:lstStyle/>
          <a:p>
            <a:pPr marL="12700">
              <a:lnSpc>
                <a:spcPct val="100000"/>
              </a:lnSpc>
              <a:spcBef>
                <a:spcPts val="95"/>
              </a:spcBef>
            </a:pPr>
            <a:r>
              <a:rPr lang="en-US" sz="1600" spc="-10">
                <a:latin typeface="MedMen" panose="00000500000000000000" pitchFamily="50" charset="0"/>
                <a:cs typeface="Calibri"/>
              </a:rPr>
              <a:t>Fully-integrated in California, Nevada, New York, Florida and Canada </a:t>
            </a:r>
            <a:endParaRPr sz="1600">
              <a:latin typeface="MedMen" panose="00000500000000000000" pitchFamily="50" charset="0"/>
              <a:cs typeface="Calibri"/>
            </a:endParaRPr>
          </a:p>
        </p:txBody>
      </p:sp>
      <p:sp>
        <p:nvSpPr>
          <p:cNvPr id="10" name="object 10"/>
          <p:cNvSpPr/>
          <p:nvPr/>
        </p:nvSpPr>
        <p:spPr>
          <a:xfrm>
            <a:off x="2261616" y="2761488"/>
            <a:ext cx="6586855" cy="733425"/>
          </a:xfrm>
          <a:custGeom>
            <a:avLst/>
            <a:gdLst/>
            <a:ahLst/>
            <a:cxnLst/>
            <a:rect l="l" t="t" r="r" b="b"/>
            <a:pathLst>
              <a:path w="6586855" h="733425">
                <a:moveTo>
                  <a:pt x="0" y="733043"/>
                </a:moveTo>
                <a:lnTo>
                  <a:pt x="6586728" y="733043"/>
                </a:lnTo>
                <a:lnTo>
                  <a:pt x="6586728" y="0"/>
                </a:lnTo>
                <a:lnTo>
                  <a:pt x="0" y="0"/>
                </a:lnTo>
                <a:lnTo>
                  <a:pt x="0" y="733043"/>
                </a:lnTo>
                <a:close/>
              </a:path>
            </a:pathLst>
          </a:custGeom>
          <a:solidFill>
            <a:srgbClr val="E1E1E2"/>
          </a:solidFill>
        </p:spPr>
        <p:txBody>
          <a:bodyPr wrap="square" lIns="0" tIns="0" rIns="0" bIns="0" rtlCol="0"/>
          <a:lstStyle/>
          <a:p>
            <a:endParaRPr>
              <a:latin typeface="MedMen" panose="00000500000000000000" pitchFamily="50" charset="0"/>
            </a:endParaRPr>
          </a:p>
        </p:txBody>
      </p:sp>
      <p:sp>
        <p:nvSpPr>
          <p:cNvPr id="11" name="object 11"/>
          <p:cNvSpPr txBox="1"/>
          <p:nvPr/>
        </p:nvSpPr>
        <p:spPr>
          <a:xfrm>
            <a:off x="2798191" y="2981960"/>
            <a:ext cx="5016412" cy="258404"/>
          </a:xfrm>
          <a:prstGeom prst="rect">
            <a:avLst/>
          </a:prstGeom>
        </p:spPr>
        <p:txBody>
          <a:bodyPr vert="horz" wrap="square" lIns="0" tIns="12065" rIns="0" bIns="0" rtlCol="0">
            <a:spAutoFit/>
          </a:bodyPr>
          <a:lstStyle/>
          <a:p>
            <a:pPr marL="12700">
              <a:lnSpc>
                <a:spcPct val="100000"/>
              </a:lnSpc>
              <a:spcBef>
                <a:spcPts val="95"/>
              </a:spcBef>
            </a:pPr>
            <a:r>
              <a:rPr sz="1600" spc="-15">
                <a:latin typeface="MedMen" panose="00000500000000000000" pitchFamily="50" charset="0"/>
                <a:cs typeface="Calibri"/>
              </a:rPr>
              <a:t>Proven executive </a:t>
            </a:r>
            <a:r>
              <a:rPr sz="1600" spc="-5">
                <a:latin typeface="MedMen" panose="00000500000000000000" pitchFamily="50" charset="0"/>
                <a:cs typeface="Calibri"/>
              </a:rPr>
              <a:t>team with </a:t>
            </a:r>
            <a:r>
              <a:rPr sz="1600" spc="-10">
                <a:latin typeface="MedMen" panose="00000500000000000000" pitchFamily="50" charset="0"/>
                <a:cs typeface="Calibri"/>
              </a:rPr>
              <a:t>experience </a:t>
            </a:r>
            <a:r>
              <a:rPr sz="1600" spc="-5">
                <a:latin typeface="MedMen" panose="00000500000000000000" pitchFamily="50" charset="0"/>
                <a:cs typeface="Calibri"/>
              </a:rPr>
              <a:t>in</a:t>
            </a:r>
            <a:r>
              <a:rPr sz="1600" spc="80">
                <a:latin typeface="MedMen" panose="00000500000000000000" pitchFamily="50" charset="0"/>
                <a:cs typeface="Calibri"/>
              </a:rPr>
              <a:t> </a:t>
            </a:r>
            <a:r>
              <a:rPr sz="1600" spc="-5">
                <a:latin typeface="MedMen" panose="00000500000000000000" pitchFamily="50" charset="0"/>
                <a:cs typeface="Calibri"/>
              </a:rPr>
              <a:t>cannabis</a:t>
            </a:r>
            <a:endParaRPr sz="1600">
              <a:latin typeface="MedMen" panose="00000500000000000000" pitchFamily="50" charset="0"/>
              <a:cs typeface="Calibri"/>
            </a:endParaRPr>
          </a:p>
        </p:txBody>
      </p:sp>
      <p:sp>
        <p:nvSpPr>
          <p:cNvPr id="12" name="object 12"/>
          <p:cNvSpPr/>
          <p:nvPr/>
        </p:nvSpPr>
        <p:spPr>
          <a:xfrm>
            <a:off x="2327148" y="3619500"/>
            <a:ext cx="6521450" cy="733425"/>
          </a:xfrm>
          <a:custGeom>
            <a:avLst/>
            <a:gdLst/>
            <a:ahLst/>
            <a:cxnLst/>
            <a:rect l="l" t="t" r="r" b="b"/>
            <a:pathLst>
              <a:path w="6521450" h="733425">
                <a:moveTo>
                  <a:pt x="0" y="733044"/>
                </a:moveTo>
                <a:lnTo>
                  <a:pt x="6521196" y="733044"/>
                </a:lnTo>
                <a:lnTo>
                  <a:pt x="6521196" y="0"/>
                </a:lnTo>
                <a:lnTo>
                  <a:pt x="0" y="0"/>
                </a:lnTo>
                <a:lnTo>
                  <a:pt x="0" y="733044"/>
                </a:lnTo>
                <a:close/>
              </a:path>
            </a:pathLst>
          </a:custGeom>
          <a:solidFill>
            <a:srgbClr val="E1E1E2"/>
          </a:solidFill>
        </p:spPr>
        <p:txBody>
          <a:bodyPr wrap="square" lIns="0" tIns="0" rIns="0" bIns="0" rtlCol="0"/>
          <a:lstStyle/>
          <a:p>
            <a:endParaRPr>
              <a:latin typeface="MedMen" panose="00000500000000000000" pitchFamily="50" charset="0"/>
            </a:endParaRPr>
          </a:p>
        </p:txBody>
      </p:sp>
      <p:sp>
        <p:nvSpPr>
          <p:cNvPr id="13" name="object 13"/>
          <p:cNvSpPr txBox="1"/>
          <p:nvPr/>
        </p:nvSpPr>
        <p:spPr>
          <a:xfrm>
            <a:off x="2839961" y="3810162"/>
            <a:ext cx="5924818" cy="258404"/>
          </a:xfrm>
          <a:prstGeom prst="rect">
            <a:avLst/>
          </a:prstGeom>
        </p:spPr>
        <p:txBody>
          <a:bodyPr vert="horz" wrap="square" lIns="0" tIns="12065" rIns="0" bIns="0" rtlCol="0">
            <a:spAutoFit/>
          </a:bodyPr>
          <a:lstStyle/>
          <a:p>
            <a:pPr marL="12700">
              <a:lnSpc>
                <a:spcPct val="100000"/>
              </a:lnSpc>
              <a:spcBef>
                <a:spcPts val="95"/>
              </a:spcBef>
            </a:pPr>
            <a:r>
              <a:rPr sz="1600" spc="-15">
                <a:latin typeface="MedMen" panose="00000500000000000000" pitchFamily="50" charset="0"/>
                <a:cs typeface="Calibri"/>
              </a:rPr>
              <a:t>Operating </a:t>
            </a:r>
            <a:r>
              <a:rPr sz="1600" spc="-5">
                <a:latin typeface="MedMen" panose="00000500000000000000" pitchFamily="50" charset="0"/>
                <a:cs typeface="Calibri"/>
              </a:rPr>
              <a:t>in</a:t>
            </a:r>
            <a:r>
              <a:rPr sz="1600" spc="-10">
                <a:latin typeface="MedMen" panose="00000500000000000000" pitchFamily="50" charset="0"/>
                <a:cs typeface="Calibri"/>
              </a:rPr>
              <a:t> large</a:t>
            </a:r>
            <a:r>
              <a:rPr lang="en-US" sz="1600" spc="-10">
                <a:latin typeface="MedMen" panose="00000500000000000000" pitchFamily="50" charset="0"/>
                <a:cs typeface="Calibri"/>
              </a:rPr>
              <a:t>, highly-regulated, medical and adult use markets</a:t>
            </a:r>
            <a:endParaRPr sz="1600">
              <a:latin typeface="MedMen" panose="00000500000000000000" pitchFamily="50" charset="0"/>
              <a:cs typeface="Calibri"/>
            </a:endParaRPr>
          </a:p>
        </p:txBody>
      </p:sp>
      <p:sp>
        <p:nvSpPr>
          <p:cNvPr id="14" name="object 14"/>
          <p:cNvSpPr/>
          <p:nvPr/>
        </p:nvSpPr>
        <p:spPr>
          <a:xfrm>
            <a:off x="2252472" y="4477511"/>
            <a:ext cx="6596380" cy="733425"/>
          </a:xfrm>
          <a:custGeom>
            <a:avLst/>
            <a:gdLst/>
            <a:ahLst/>
            <a:cxnLst/>
            <a:rect l="l" t="t" r="r" b="b"/>
            <a:pathLst>
              <a:path w="6596380" h="733425">
                <a:moveTo>
                  <a:pt x="0" y="733044"/>
                </a:moveTo>
                <a:lnTo>
                  <a:pt x="6595872" y="733044"/>
                </a:lnTo>
                <a:lnTo>
                  <a:pt x="6595872" y="0"/>
                </a:lnTo>
                <a:lnTo>
                  <a:pt x="0" y="0"/>
                </a:lnTo>
                <a:lnTo>
                  <a:pt x="0" y="733044"/>
                </a:lnTo>
                <a:close/>
              </a:path>
            </a:pathLst>
          </a:custGeom>
          <a:solidFill>
            <a:srgbClr val="E1E1E2"/>
          </a:solidFill>
        </p:spPr>
        <p:txBody>
          <a:bodyPr wrap="square" lIns="0" tIns="0" rIns="0" bIns="0" rtlCol="0"/>
          <a:lstStyle/>
          <a:p>
            <a:endParaRPr>
              <a:latin typeface="MedMen" panose="00000500000000000000" pitchFamily="50" charset="0"/>
            </a:endParaRPr>
          </a:p>
        </p:txBody>
      </p:sp>
      <p:sp>
        <p:nvSpPr>
          <p:cNvPr id="15" name="object 15"/>
          <p:cNvSpPr txBox="1"/>
          <p:nvPr/>
        </p:nvSpPr>
        <p:spPr>
          <a:xfrm>
            <a:off x="2788666" y="4560302"/>
            <a:ext cx="6096508" cy="547624"/>
          </a:xfrm>
          <a:prstGeom prst="rect">
            <a:avLst/>
          </a:prstGeom>
        </p:spPr>
        <p:txBody>
          <a:bodyPr vert="horz" wrap="square" lIns="0" tIns="12065" rIns="0" bIns="0" rtlCol="0" anchor="ctr">
            <a:noAutofit/>
          </a:bodyPr>
          <a:lstStyle/>
          <a:p>
            <a:pPr marL="12700">
              <a:lnSpc>
                <a:spcPct val="100000"/>
              </a:lnSpc>
              <a:spcBef>
                <a:spcPts val="95"/>
              </a:spcBef>
            </a:pPr>
            <a:r>
              <a:rPr sz="1600" spc="-15">
                <a:latin typeface="MedMen" panose="00000500000000000000" pitchFamily="50" charset="0"/>
                <a:cs typeface="Calibri"/>
              </a:rPr>
              <a:t>Robust </a:t>
            </a:r>
            <a:r>
              <a:rPr lang="en-US" sz="1600" spc="-10">
                <a:latin typeface="MedMen" panose="00000500000000000000" pitchFamily="50" charset="0"/>
                <a:cs typeface="Calibri"/>
              </a:rPr>
              <a:t>compliance and security operations with </a:t>
            </a:r>
            <a:r>
              <a:rPr sz="1600" spc="-15">
                <a:latin typeface="MedMen" panose="00000500000000000000" pitchFamily="50" charset="0"/>
                <a:cs typeface="Calibri"/>
              </a:rPr>
              <a:t>track-record </a:t>
            </a:r>
            <a:r>
              <a:rPr sz="1600" spc="-10">
                <a:latin typeface="MedMen" panose="00000500000000000000" pitchFamily="50" charset="0"/>
                <a:cs typeface="Calibri"/>
              </a:rPr>
              <a:t>across </a:t>
            </a:r>
            <a:r>
              <a:rPr sz="1600" spc="-5">
                <a:latin typeface="MedMen" panose="00000500000000000000" pitchFamily="50" charset="0"/>
                <a:cs typeface="Calibri"/>
              </a:rPr>
              <a:t>the supply</a:t>
            </a:r>
            <a:r>
              <a:rPr sz="1600" spc="114">
                <a:latin typeface="MedMen" panose="00000500000000000000" pitchFamily="50" charset="0"/>
                <a:cs typeface="Calibri"/>
              </a:rPr>
              <a:t> </a:t>
            </a:r>
            <a:r>
              <a:rPr sz="1600" spc="-5">
                <a:latin typeface="MedMen" panose="00000500000000000000" pitchFamily="50" charset="0"/>
                <a:cs typeface="Calibri"/>
              </a:rPr>
              <a:t>chain</a:t>
            </a:r>
            <a:endParaRPr sz="1600">
              <a:latin typeface="MedMen" panose="00000500000000000000" pitchFamily="50" charset="0"/>
              <a:cs typeface="Calibri"/>
            </a:endParaRPr>
          </a:p>
        </p:txBody>
      </p:sp>
      <p:sp>
        <p:nvSpPr>
          <p:cNvPr id="16" name="object 16"/>
          <p:cNvSpPr/>
          <p:nvPr/>
        </p:nvSpPr>
        <p:spPr>
          <a:xfrm>
            <a:off x="1786127" y="5334000"/>
            <a:ext cx="7062470" cy="733425"/>
          </a:xfrm>
          <a:custGeom>
            <a:avLst/>
            <a:gdLst/>
            <a:ahLst/>
            <a:cxnLst/>
            <a:rect l="l" t="t" r="r" b="b"/>
            <a:pathLst>
              <a:path w="7062470" h="733425">
                <a:moveTo>
                  <a:pt x="0" y="733044"/>
                </a:moveTo>
                <a:lnTo>
                  <a:pt x="7062216" y="733044"/>
                </a:lnTo>
                <a:lnTo>
                  <a:pt x="7062216" y="0"/>
                </a:lnTo>
                <a:lnTo>
                  <a:pt x="0" y="0"/>
                </a:lnTo>
                <a:lnTo>
                  <a:pt x="0" y="733044"/>
                </a:lnTo>
                <a:close/>
              </a:path>
            </a:pathLst>
          </a:custGeom>
          <a:solidFill>
            <a:srgbClr val="E1E1E2"/>
          </a:solidFill>
        </p:spPr>
        <p:txBody>
          <a:bodyPr wrap="square" lIns="0" tIns="0" rIns="0" bIns="0" rtlCol="0"/>
          <a:lstStyle/>
          <a:p>
            <a:endParaRPr>
              <a:latin typeface="MedMen" panose="00000500000000000000" pitchFamily="50" charset="0"/>
            </a:endParaRPr>
          </a:p>
        </p:txBody>
      </p:sp>
      <p:sp>
        <p:nvSpPr>
          <p:cNvPr id="17" name="object 17"/>
          <p:cNvSpPr txBox="1"/>
          <p:nvPr/>
        </p:nvSpPr>
        <p:spPr>
          <a:xfrm>
            <a:off x="2369056" y="5555691"/>
            <a:ext cx="5308093" cy="258404"/>
          </a:xfrm>
          <a:prstGeom prst="rect">
            <a:avLst/>
          </a:prstGeom>
        </p:spPr>
        <p:txBody>
          <a:bodyPr vert="horz" wrap="square" lIns="0" tIns="12065" rIns="0" bIns="0" rtlCol="0">
            <a:spAutoFit/>
          </a:bodyPr>
          <a:lstStyle/>
          <a:p>
            <a:pPr marL="12700">
              <a:lnSpc>
                <a:spcPct val="100000"/>
              </a:lnSpc>
              <a:spcBef>
                <a:spcPts val="95"/>
              </a:spcBef>
            </a:pPr>
            <a:r>
              <a:rPr sz="1600" spc="-5">
                <a:latin typeface="MedMen" panose="00000500000000000000" pitchFamily="50" charset="0"/>
                <a:cs typeface="Calibri"/>
              </a:rPr>
              <a:t>Industry leading </a:t>
            </a:r>
            <a:r>
              <a:rPr sz="1600" spc="-10">
                <a:latin typeface="MedMen" panose="00000500000000000000" pitchFamily="50" charset="0"/>
                <a:cs typeface="Calibri"/>
              </a:rPr>
              <a:t>human capital </a:t>
            </a:r>
            <a:r>
              <a:rPr sz="1600" spc="-5">
                <a:latin typeface="MedMen" panose="00000500000000000000" pitchFamily="50" charset="0"/>
                <a:cs typeface="Calibri"/>
              </a:rPr>
              <a:t>with </a:t>
            </a:r>
            <a:r>
              <a:rPr sz="1600" spc="-10">
                <a:latin typeface="MedMen" panose="00000500000000000000" pitchFamily="50" charset="0"/>
                <a:cs typeface="Calibri"/>
              </a:rPr>
              <a:t>over </a:t>
            </a:r>
            <a:r>
              <a:rPr lang="en-US" sz="1600" spc="-10">
                <a:latin typeface="MedMen" panose="00000500000000000000" pitchFamily="50" charset="0"/>
                <a:cs typeface="Calibri"/>
              </a:rPr>
              <a:t>950 </a:t>
            </a:r>
            <a:r>
              <a:rPr sz="1600" spc="-10">
                <a:latin typeface="MedMen" panose="00000500000000000000" pitchFamily="50" charset="0"/>
                <a:cs typeface="Calibri"/>
              </a:rPr>
              <a:t>employees</a:t>
            </a:r>
            <a:endParaRPr sz="1600">
              <a:latin typeface="MedMen" panose="00000500000000000000" pitchFamily="50" charset="0"/>
              <a:cs typeface="Calibri"/>
            </a:endParaRPr>
          </a:p>
        </p:txBody>
      </p:sp>
      <p:sp>
        <p:nvSpPr>
          <p:cNvPr id="20" name="object 20"/>
          <p:cNvSpPr/>
          <p:nvPr/>
        </p:nvSpPr>
        <p:spPr>
          <a:xfrm>
            <a:off x="1398524" y="1836927"/>
            <a:ext cx="917575" cy="4354830"/>
          </a:xfrm>
          <a:custGeom>
            <a:avLst/>
            <a:gdLst/>
            <a:ahLst/>
            <a:cxnLst/>
            <a:rect l="l" t="t" r="r" b="b"/>
            <a:pathLst>
              <a:path w="917575" h="4354830">
                <a:moveTo>
                  <a:pt x="15239" y="0"/>
                </a:moveTo>
                <a:lnTo>
                  <a:pt x="49271" y="34557"/>
                </a:lnTo>
                <a:lnTo>
                  <a:pt x="82648" y="69513"/>
                </a:lnTo>
                <a:lnTo>
                  <a:pt x="115371" y="104861"/>
                </a:lnTo>
                <a:lnTo>
                  <a:pt x="147440" y="140592"/>
                </a:lnTo>
                <a:lnTo>
                  <a:pt x="178854" y="176698"/>
                </a:lnTo>
                <a:lnTo>
                  <a:pt x="209613" y="213173"/>
                </a:lnTo>
                <a:lnTo>
                  <a:pt x="239718" y="250007"/>
                </a:lnTo>
                <a:lnTo>
                  <a:pt x="269168" y="287195"/>
                </a:lnTo>
                <a:lnTo>
                  <a:pt x="297965" y="324727"/>
                </a:lnTo>
                <a:lnTo>
                  <a:pt x="326106" y="362595"/>
                </a:lnTo>
                <a:lnTo>
                  <a:pt x="353593" y="400794"/>
                </a:lnTo>
                <a:lnTo>
                  <a:pt x="380426" y="439313"/>
                </a:lnTo>
                <a:lnTo>
                  <a:pt x="406604" y="478146"/>
                </a:lnTo>
                <a:lnTo>
                  <a:pt x="432128" y="517286"/>
                </a:lnTo>
                <a:lnTo>
                  <a:pt x="456997" y="556723"/>
                </a:lnTo>
                <a:lnTo>
                  <a:pt x="481212" y="596451"/>
                </a:lnTo>
                <a:lnTo>
                  <a:pt x="504773" y="636462"/>
                </a:lnTo>
                <a:lnTo>
                  <a:pt x="527679" y="676748"/>
                </a:lnTo>
                <a:lnTo>
                  <a:pt x="549930" y="717301"/>
                </a:lnTo>
                <a:lnTo>
                  <a:pt x="571527" y="758113"/>
                </a:lnTo>
                <a:lnTo>
                  <a:pt x="592470" y="799177"/>
                </a:lnTo>
                <a:lnTo>
                  <a:pt x="612758" y="840486"/>
                </a:lnTo>
                <a:lnTo>
                  <a:pt x="632392" y="882030"/>
                </a:lnTo>
                <a:lnTo>
                  <a:pt x="651371" y="923803"/>
                </a:lnTo>
                <a:lnTo>
                  <a:pt x="669696" y="965797"/>
                </a:lnTo>
                <a:lnTo>
                  <a:pt x="687366" y="1008004"/>
                </a:lnTo>
                <a:lnTo>
                  <a:pt x="704382" y="1050416"/>
                </a:lnTo>
                <a:lnTo>
                  <a:pt x="720743" y="1093026"/>
                </a:lnTo>
                <a:lnTo>
                  <a:pt x="736450" y="1135825"/>
                </a:lnTo>
                <a:lnTo>
                  <a:pt x="751503" y="1178807"/>
                </a:lnTo>
                <a:lnTo>
                  <a:pt x="765901" y="1221963"/>
                </a:lnTo>
                <a:lnTo>
                  <a:pt x="779644" y="1265285"/>
                </a:lnTo>
                <a:lnTo>
                  <a:pt x="792733" y="1308766"/>
                </a:lnTo>
                <a:lnTo>
                  <a:pt x="805168" y="1352398"/>
                </a:lnTo>
                <a:lnTo>
                  <a:pt x="816948" y="1396174"/>
                </a:lnTo>
                <a:lnTo>
                  <a:pt x="828074" y="1440085"/>
                </a:lnTo>
                <a:lnTo>
                  <a:pt x="838545" y="1484124"/>
                </a:lnTo>
                <a:lnTo>
                  <a:pt x="848362" y="1528283"/>
                </a:lnTo>
                <a:lnTo>
                  <a:pt x="857524" y="1572554"/>
                </a:lnTo>
                <a:lnTo>
                  <a:pt x="866032" y="1616930"/>
                </a:lnTo>
                <a:lnTo>
                  <a:pt x="873886" y="1661403"/>
                </a:lnTo>
                <a:lnTo>
                  <a:pt x="881085" y="1705965"/>
                </a:lnTo>
                <a:lnTo>
                  <a:pt x="887629" y="1750608"/>
                </a:lnTo>
                <a:lnTo>
                  <a:pt x="893520" y="1795325"/>
                </a:lnTo>
                <a:lnTo>
                  <a:pt x="898755" y="1840108"/>
                </a:lnTo>
                <a:lnTo>
                  <a:pt x="903336" y="1884949"/>
                </a:lnTo>
                <a:lnTo>
                  <a:pt x="907263" y="1929840"/>
                </a:lnTo>
                <a:lnTo>
                  <a:pt x="910535" y="1974774"/>
                </a:lnTo>
                <a:lnTo>
                  <a:pt x="913153" y="2019742"/>
                </a:lnTo>
                <a:lnTo>
                  <a:pt x="915117" y="2064738"/>
                </a:lnTo>
                <a:lnTo>
                  <a:pt x="916425" y="2109753"/>
                </a:lnTo>
                <a:lnTo>
                  <a:pt x="917080" y="2154780"/>
                </a:lnTo>
                <a:lnTo>
                  <a:pt x="917080" y="2199811"/>
                </a:lnTo>
                <a:lnTo>
                  <a:pt x="916425" y="2244838"/>
                </a:lnTo>
                <a:lnTo>
                  <a:pt x="915117" y="2289853"/>
                </a:lnTo>
                <a:lnTo>
                  <a:pt x="913153" y="2334849"/>
                </a:lnTo>
                <a:lnTo>
                  <a:pt x="910535" y="2379818"/>
                </a:lnTo>
                <a:lnTo>
                  <a:pt x="907263" y="2424752"/>
                </a:lnTo>
                <a:lnTo>
                  <a:pt x="903336" y="2469643"/>
                </a:lnTo>
                <a:lnTo>
                  <a:pt x="898755" y="2514484"/>
                </a:lnTo>
                <a:lnTo>
                  <a:pt x="893520" y="2559267"/>
                </a:lnTo>
                <a:lnTo>
                  <a:pt x="887629" y="2603984"/>
                </a:lnTo>
                <a:lnTo>
                  <a:pt x="881085" y="2648628"/>
                </a:lnTo>
                <a:lnTo>
                  <a:pt x="873886" y="2693190"/>
                </a:lnTo>
                <a:lnTo>
                  <a:pt x="866032" y="2737663"/>
                </a:lnTo>
                <a:lnTo>
                  <a:pt x="857524" y="2782040"/>
                </a:lnTo>
                <a:lnTo>
                  <a:pt x="848362" y="2826311"/>
                </a:lnTo>
                <a:lnTo>
                  <a:pt x="838545" y="2870471"/>
                </a:lnTo>
                <a:lnTo>
                  <a:pt x="828074" y="2914510"/>
                </a:lnTo>
                <a:lnTo>
                  <a:pt x="816948" y="2958422"/>
                </a:lnTo>
                <a:lnTo>
                  <a:pt x="805168" y="3002198"/>
                </a:lnTo>
                <a:lnTo>
                  <a:pt x="792733" y="3045831"/>
                </a:lnTo>
                <a:lnTo>
                  <a:pt x="779644" y="3089313"/>
                </a:lnTo>
                <a:lnTo>
                  <a:pt x="765901" y="3132636"/>
                </a:lnTo>
                <a:lnTo>
                  <a:pt x="751503" y="3175793"/>
                </a:lnTo>
                <a:lnTo>
                  <a:pt x="736450" y="3218775"/>
                </a:lnTo>
                <a:lnTo>
                  <a:pt x="720743" y="3261575"/>
                </a:lnTo>
                <a:lnTo>
                  <a:pt x="704382" y="3304186"/>
                </a:lnTo>
                <a:lnTo>
                  <a:pt x="687366" y="3346599"/>
                </a:lnTo>
                <a:lnTo>
                  <a:pt x="669696" y="3388807"/>
                </a:lnTo>
                <a:lnTo>
                  <a:pt x="651371" y="3430802"/>
                </a:lnTo>
                <a:lnTo>
                  <a:pt x="632392" y="3472576"/>
                </a:lnTo>
                <a:lnTo>
                  <a:pt x="612758" y="3514121"/>
                </a:lnTo>
                <a:lnTo>
                  <a:pt x="592470" y="3555431"/>
                </a:lnTo>
                <a:lnTo>
                  <a:pt x="571527" y="3596496"/>
                </a:lnTo>
                <a:lnTo>
                  <a:pt x="549930" y="3637310"/>
                </a:lnTo>
                <a:lnTo>
                  <a:pt x="527679" y="3677864"/>
                </a:lnTo>
                <a:lnTo>
                  <a:pt x="504773" y="3718151"/>
                </a:lnTo>
                <a:lnTo>
                  <a:pt x="481212" y="3758163"/>
                </a:lnTo>
                <a:lnTo>
                  <a:pt x="456997" y="3797892"/>
                </a:lnTo>
                <a:lnTo>
                  <a:pt x="432128" y="3837331"/>
                </a:lnTo>
                <a:lnTo>
                  <a:pt x="406604" y="3876471"/>
                </a:lnTo>
                <a:lnTo>
                  <a:pt x="380426" y="3915306"/>
                </a:lnTo>
                <a:lnTo>
                  <a:pt x="353593" y="3953827"/>
                </a:lnTo>
                <a:lnTo>
                  <a:pt x="326106" y="3992027"/>
                </a:lnTo>
                <a:lnTo>
                  <a:pt x="297965" y="4029897"/>
                </a:lnTo>
                <a:lnTo>
                  <a:pt x="269168" y="4067430"/>
                </a:lnTo>
                <a:lnTo>
                  <a:pt x="239718" y="4104619"/>
                </a:lnTo>
                <a:lnTo>
                  <a:pt x="209613" y="4141456"/>
                </a:lnTo>
                <a:lnTo>
                  <a:pt x="178854" y="4177932"/>
                </a:lnTo>
                <a:lnTo>
                  <a:pt x="147440" y="4214040"/>
                </a:lnTo>
                <a:lnTo>
                  <a:pt x="115371" y="4249773"/>
                </a:lnTo>
                <a:lnTo>
                  <a:pt x="82648" y="4285122"/>
                </a:lnTo>
                <a:lnTo>
                  <a:pt x="49271" y="4320080"/>
                </a:lnTo>
                <a:lnTo>
                  <a:pt x="15239" y="4354639"/>
                </a:lnTo>
                <a:lnTo>
                  <a:pt x="0" y="4339361"/>
                </a:lnTo>
                <a:lnTo>
                  <a:pt x="33790" y="4305044"/>
                </a:lnTo>
                <a:lnTo>
                  <a:pt x="66932" y="4270331"/>
                </a:lnTo>
                <a:lnTo>
                  <a:pt x="99423" y="4235229"/>
                </a:lnTo>
                <a:lnTo>
                  <a:pt x="131264" y="4199747"/>
                </a:lnTo>
                <a:lnTo>
                  <a:pt x="162456" y="4163891"/>
                </a:lnTo>
                <a:lnTo>
                  <a:pt x="192998" y="4127671"/>
                </a:lnTo>
                <a:lnTo>
                  <a:pt x="222890" y="4091093"/>
                </a:lnTo>
                <a:lnTo>
                  <a:pt x="252132" y="4054164"/>
                </a:lnTo>
                <a:lnTo>
                  <a:pt x="280724" y="4016894"/>
                </a:lnTo>
                <a:lnTo>
                  <a:pt x="308667" y="3979289"/>
                </a:lnTo>
                <a:lnTo>
                  <a:pt x="335959" y="3941357"/>
                </a:lnTo>
                <a:lnTo>
                  <a:pt x="362602" y="3903106"/>
                </a:lnTo>
                <a:lnTo>
                  <a:pt x="388595" y="3864544"/>
                </a:lnTo>
                <a:lnTo>
                  <a:pt x="413938" y="3825678"/>
                </a:lnTo>
                <a:lnTo>
                  <a:pt x="438632" y="3786516"/>
                </a:lnTo>
                <a:lnTo>
                  <a:pt x="462675" y="3747065"/>
                </a:lnTo>
                <a:lnTo>
                  <a:pt x="486069" y="3707334"/>
                </a:lnTo>
                <a:lnTo>
                  <a:pt x="508813" y="3667329"/>
                </a:lnTo>
                <a:lnTo>
                  <a:pt x="530907" y="3627060"/>
                </a:lnTo>
                <a:lnTo>
                  <a:pt x="552351" y="3586532"/>
                </a:lnTo>
                <a:lnTo>
                  <a:pt x="573145" y="3545755"/>
                </a:lnTo>
                <a:lnTo>
                  <a:pt x="593290" y="3504735"/>
                </a:lnTo>
                <a:lnTo>
                  <a:pt x="612785" y="3463481"/>
                </a:lnTo>
                <a:lnTo>
                  <a:pt x="631630" y="3422000"/>
                </a:lnTo>
                <a:lnTo>
                  <a:pt x="649825" y="3380300"/>
                </a:lnTo>
                <a:lnTo>
                  <a:pt x="667370" y="3338389"/>
                </a:lnTo>
                <a:lnTo>
                  <a:pt x="684266" y="3296273"/>
                </a:lnTo>
                <a:lnTo>
                  <a:pt x="700511" y="3253962"/>
                </a:lnTo>
                <a:lnTo>
                  <a:pt x="716107" y="3211462"/>
                </a:lnTo>
                <a:lnTo>
                  <a:pt x="731053" y="3168781"/>
                </a:lnTo>
                <a:lnTo>
                  <a:pt x="745349" y="3125927"/>
                </a:lnTo>
                <a:lnTo>
                  <a:pt x="758995" y="3082908"/>
                </a:lnTo>
                <a:lnTo>
                  <a:pt x="771992" y="3039731"/>
                </a:lnTo>
                <a:lnTo>
                  <a:pt x="784339" y="2996405"/>
                </a:lnTo>
                <a:lnTo>
                  <a:pt x="796036" y="2952936"/>
                </a:lnTo>
                <a:lnTo>
                  <a:pt x="807083" y="2909332"/>
                </a:lnTo>
                <a:lnTo>
                  <a:pt x="817480" y="2865602"/>
                </a:lnTo>
                <a:lnTo>
                  <a:pt x="827227" y="2821752"/>
                </a:lnTo>
                <a:lnTo>
                  <a:pt x="836325" y="2777791"/>
                </a:lnTo>
                <a:lnTo>
                  <a:pt x="844772" y="2733726"/>
                </a:lnTo>
                <a:lnTo>
                  <a:pt x="852570" y="2689565"/>
                </a:lnTo>
                <a:lnTo>
                  <a:pt x="859718" y="2645315"/>
                </a:lnTo>
                <a:lnTo>
                  <a:pt x="866217" y="2600985"/>
                </a:lnTo>
                <a:lnTo>
                  <a:pt x="872065" y="2556582"/>
                </a:lnTo>
                <a:lnTo>
                  <a:pt x="877264" y="2512113"/>
                </a:lnTo>
                <a:lnTo>
                  <a:pt x="881812" y="2467587"/>
                </a:lnTo>
                <a:lnTo>
                  <a:pt x="885711" y="2423010"/>
                </a:lnTo>
                <a:lnTo>
                  <a:pt x="888961" y="2378392"/>
                </a:lnTo>
                <a:lnTo>
                  <a:pt x="891560" y="2333738"/>
                </a:lnTo>
                <a:lnTo>
                  <a:pt x="893509" y="2289058"/>
                </a:lnTo>
                <a:lnTo>
                  <a:pt x="894809" y="2244359"/>
                </a:lnTo>
                <a:lnTo>
                  <a:pt x="895459" y="2199648"/>
                </a:lnTo>
                <a:lnTo>
                  <a:pt x="895459" y="2154933"/>
                </a:lnTo>
                <a:lnTo>
                  <a:pt x="894809" y="2110222"/>
                </a:lnTo>
                <a:lnTo>
                  <a:pt x="893509" y="2065523"/>
                </a:lnTo>
                <a:lnTo>
                  <a:pt x="891560" y="2020843"/>
                </a:lnTo>
                <a:lnTo>
                  <a:pt x="888961" y="1976190"/>
                </a:lnTo>
                <a:lnTo>
                  <a:pt x="885711" y="1931571"/>
                </a:lnTo>
                <a:lnTo>
                  <a:pt x="881812" y="1886995"/>
                </a:lnTo>
                <a:lnTo>
                  <a:pt x="877264" y="1842469"/>
                </a:lnTo>
                <a:lnTo>
                  <a:pt x="872065" y="1798000"/>
                </a:lnTo>
                <a:lnTo>
                  <a:pt x="866217" y="1753597"/>
                </a:lnTo>
                <a:lnTo>
                  <a:pt x="859718" y="1709267"/>
                </a:lnTo>
                <a:lnTo>
                  <a:pt x="852570" y="1665017"/>
                </a:lnTo>
                <a:lnTo>
                  <a:pt x="844772" y="1620856"/>
                </a:lnTo>
                <a:lnTo>
                  <a:pt x="836325" y="1576792"/>
                </a:lnTo>
                <a:lnTo>
                  <a:pt x="827227" y="1532831"/>
                </a:lnTo>
                <a:lnTo>
                  <a:pt x="817480" y="1488981"/>
                </a:lnTo>
                <a:lnTo>
                  <a:pt x="807083" y="1445251"/>
                </a:lnTo>
                <a:lnTo>
                  <a:pt x="796036" y="1401648"/>
                </a:lnTo>
                <a:lnTo>
                  <a:pt x="784339" y="1358179"/>
                </a:lnTo>
                <a:lnTo>
                  <a:pt x="771992" y="1314853"/>
                </a:lnTo>
                <a:lnTo>
                  <a:pt x="758995" y="1271676"/>
                </a:lnTo>
                <a:lnTo>
                  <a:pt x="745349" y="1228657"/>
                </a:lnTo>
                <a:lnTo>
                  <a:pt x="731053" y="1185804"/>
                </a:lnTo>
                <a:lnTo>
                  <a:pt x="716107" y="1143124"/>
                </a:lnTo>
                <a:lnTo>
                  <a:pt x="700511" y="1100624"/>
                </a:lnTo>
                <a:lnTo>
                  <a:pt x="684266" y="1058313"/>
                </a:lnTo>
                <a:lnTo>
                  <a:pt x="667370" y="1016198"/>
                </a:lnTo>
                <a:lnTo>
                  <a:pt x="649825" y="974286"/>
                </a:lnTo>
                <a:lnTo>
                  <a:pt x="631630" y="932587"/>
                </a:lnTo>
                <a:lnTo>
                  <a:pt x="612785" y="891106"/>
                </a:lnTo>
                <a:lnTo>
                  <a:pt x="593290" y="849852"/>
                </a:lnTo>
                <a:lnTo>
                  <a:pt x="573145" y="808833"/>
                </a:lnTo>
                <a:lnTo>
                  <a:pt x="552351" y="768056"/>
                </a:lnTo>
                <a:lnTo>
                  <a:pt x="530907" y="727530"/>
                </a:lnTo>
                <a:lnTo>
                  <a:pt x="508813" y="687260"/>
                </a:lnTo>
                <a:lnTo>
                  <a:pt x="486069" y="647256"/>
                </a:lnTo>
                <a:lnTo>
                  <a:pt x="462675" y="607526"/>
                </a:lnTo>
                <a:lnTo>
                  <a:pt x="438632" y="568075"/>
                </a:lnTo>
                <a:lnTo>
                  <a:pt x="413938" y="528914"/>
                </a:lnTo>
                <a:lnTo>
                  <a:pt x="388595" y="490048"/>
                </a:lnTo>
                <a:lnTo>
                  <a:pt x="362602" y="451486"/>
                </a:lnTo>
                <a:lnTo>
                  <a:pt x="335959" y="413236"/>
                </a:lnTo>
                <a:lnTo>
                  <a:pt x="308667" y="375305"/>
                </a:lnTo>
                <a:lnTo>
                  <a:pt x="280724" y="337700"/>
                </a:lnTo>
                <a:lnTo>
                  <a:pt x="252132" y="300431"/>
                </a:lnTo>
                <a:lnTo>
                  <a:pt x="222890" y="263503"/>
                </a:lnTo>
                <a:lnTo>
                  <a:pt x="192998" y="226926"/>
                </a:lnTo>
                <a:lnTo>
                  <a:pt x="162456" y="190706"/>
                </a:lnTo>
                <a:lnTo>
                  <a:pt x="131264" y="154851"/>
                </a:lnTo>
                <a:lnTo>
                  <a:pt x="99423" y="119369"/>
                </a:lnTo>
                <a:lnTo>
                  <a:pt x="66932" y="84268"/>
                </a:lnTo>
                <a:lnTo>
                  <a:pt x="33790" y="49556"/>
                </a:lnTo>
                <a:lnTo>
                  <a:pt x="0" y="15239"/>
                </a:lnTo>
                <a:lnTo>
                  <a:pt x="15239" y="0"/>
                </a:lnTo>
                <a:close/>
              </a:path>
            </a:pathLst>
          </a:custGeom>
          <a:ln w="50292">
            <a:solidFill>
              <a:srgbClr val="930709"/>
            </a:solidFill>
          </a:ln>
        </p:spPr>
        <p:txBody>
          <a:bodyPr wrap="square" lIns="0" tIns="0" rIns="0" bIns="0" rtlCol="0"/>
          <a:lstStyle/>
          <a:p>
            <a:endParaRPr>
              <a:latin typeface="MedMen" panose="00000500000000000000" pitchFamily="50" charset="0"/>
            </a:endParaRPr>
          </a:p>
        </p:txBody>
      </p:sp>
      <p:sp>
        <p:nvSpPr>
          <p:cNvPr id="21" name="object 21"/>
          <p:cNvSpPr/>
          <p:nvPr/>
        </p:nvSpPr>
        <p:spPr>
          <a:xfrm>
            <a:off x="1373124" y="1877542"/>
            <a:ext cx="822985" cy="822985"/>
          </a:xfrm>
          <a:prstGeom prst="rect">
            <a:avLst/>
          </a:prstGeom>
          <a:blipFill>
            <a:blip r:embed="rId3" cstate="print"/>
            <a:stretch>
              <a:fillRect/>
            </a:stretch>
          </a:blipFill>
        </p:spPr>
        <p:txBody>
          <a:bodyPr wrap="square" lIns="0" tIns="0" rIns="0" bIns="0" rtlCol="0"/>
          <a:lstStyle/>
          <a:p>
            <a:endParaRPr>
              <a:latin typeface="MedMen" panose="00000500000000000000" pitchFamily="50" charset="0"/>
            </a:endParaRPr>
          </a:p>
        </p:txBody>
      </p:sp>
      <p:sp>
        <p:nvSpPr>
          <p:cNvPr id="22" name="object 22"/>
          <p:cNvSpPr/>
          <p:nvPr/>
        </p:nvSpPr>
        <p:spPr>
          <a:xfrm>
            <a:off x="1416558" y="1921001"/>
            <a:ext cx="685800" cy="685800"/>
          </a:xfrm>
          <a:custGeom>
            <a:avLst/>
            <a:gdLst/>
            <a:ahLst/>
            <a:cxnLst/>
            <a:rect l="l" t="t" r="r" b="b"/>
            <a:pathLst>
              <a:path w="685800" h="685800">
                <a:moveTo>
                  <a:pt x="342899" y="0"/>
                </a:moveTo>
                <a:lnTo>
                  <a:pt x="296375" y="3130"/>
                </a:lnTo>
                <a:lnTo>
                  <a:pt x="251751" y="12250"/>
                </a:lnTo>
                <a:lnTo>
                  <a:pt x="209436" y="26949"/>
                </a:lnTo>
                <a:lnTo>
                  <a:pt x="169841" y="46820"/>
                </a:lnTo>
                <a:lnTo>
                  <a:pt x="133373" y="71454"/>
                </a:lnTo>
                <a:lnTo>
                  <a:pt x="100441" y="100441"/>
                </a:lnTo>
                <a:lnTo>
                  <a:pt x="71454" y="133373"/>
                </a:lnTo>
                <a:lnTo>
                  <a:pt x="46820" y="169841"/>
                </a:lnTo>
                <a:lnTo>
                  <a:pt x="26949" y="209436"/>
                </a:lnTo>
                <a:lnTo>
                  <a:pt x="12250" y="251751"/>
                </a:lnTo>
                <a:lnTo>
                  <a:pt x="3130" y="296375"/>
                </a:lnTo>
                <a:lnTo>
                  <a:pt x="0" y="342900"/>
                </a:lnTo>
                <a:lnTo>
                  <a:pt x="3130" y="389424"/>
                </a:lnTo>
                <a:lnTo>
                  <a:pt x="12250" y="434048"/>
                </a:lnTo>
                <a:lnTo>
                  <a:pt x="26949" y="476363"/>
                </a:lnTo>
                <a:lnTo>
                  <a:pt x="46820" y="515958"/>
                </a:lnTo>
                <a:lnTo>
                  <a:pt x="71454" y="552426"/>
                </a:lnTo>
                <a:lnTo>
                  <a:pt x="100441" y="585358"/>
                </a:lnTo>
                <a:lnTo>
                  <a:pt x="133373" y="614345"/>
                </a:lnTo>
                <a:lnTo>
                  <a:pt x="169841" y="638979"/>
                </a:lnTo>
                <a:lnTo>
                  <a:pt x="209436" y="658850"/>
                </a:lnTo>
                <a:lnTo>
                  <a:pt x="251751" y="673549"/>
                </a:lnTo>
                <a:lnTo>
                  <a:pt x="296375" y="682669"/>
                </a:lnTo>
                <a:lnTo>
                  <a:pt x="342899" y="685800"/>
                </a:lnTo>
                <a:lnTo>
                  <a:pt x="389424" y="682669"/>
                </a:lnTo>
                <a:lnTo>
                  <a:pt x="434048" y="673549"/>
                </a:lnTo>
                <a:lnTo>
                  <a:pt x="476363" y="658850"/>
                </a:lnTo>
                <a:lnTo>
                  <a:pt x="515958" y="638979"/>
                </a:lnTo>
                <a:lnTo>
                  <a:pt x="552426" y="614345"/>
                </a:lnTo>
                <a:lnTo>
                  <a:pt x="585358" y="585358"/>
                </a:lnTo>
                <a:lnTo>
                  <a:pt x="614345" y="552426"/>
                </a:lnTo>
                <a:lnTo>
                  <a:pt x="638979" y="515958"/>
                </a:lnTo>
                <a:lnTo>
                  <a:pt x="658850" y="476363"/>
                </a:lnTo>
                <a:lnTo>
                  <a:pt x="673549" y="434048"/>
                </a:lnTo>
                <a:lnTo>
                  <a:pt x="682669" y="389424"/>
                </a:lnTo>
                <a:lnTo>
                  <a:pt x="685799" y="342900"/>
                </a:lnTo>
                <a:lnTo>
                  <a:pt x="682669" y="296375"/>
                </a:lnTo>
                <a:lnTo>
                  <a:pt x="673549" y="251751"/>
                </a:lnTo>
                <a:lnTo>
                  <a:pt x="658850" y="209436"/>
                </a:lnTo>
                <a:lnTo>
                  <a:pt x="638979" y="169841"/>
                </a:lnTo>
                <a:lnTo>
                  <a:pt x="614345" y="133373"/>
                </a:lnTo>
                <a:lnTo>
                  <a:pt x="585358" y="100441"/>
                </a:lnTo>
                <a:lnTo>
                  <a:pt x="552426" y="71454"/>
                </a:lnTo>
                <a:lnTo>
                  <a:pt x="515958" y="46820"/>
                </a:lnTo>
                <a:lnTo>
                  <a:pt x="476363" y="26949"/>
                </a:lnTo>
                <a:lnTo>
                  <a:pt x="434048" y="12250"/>
                </a:lnTo>
                <a:lnTo>
                  <a:pt x="389424" y="3130"/>
                </a:lnTo>
                <a:lnTo>
                  <a:pt x="342899" y="0"/>
                </a:lnTo>
                <a:close/>
              </a:path>
            </a:pathLst>
          </a:custGeom>
          <a:solidFill>
            <a:srgbClr val="FFFFFF"/>
          </a:solidFill>
        </p:spPr>
        <p:txBody>
          <a:bodyPr wrap="square" lIns="0" tIns="0" rIns="0" bIns="0" rtlCol="0"/>
          <a:lstStyle/>
          <a:p>
            <a:endParaRPr>
              <a:latin typeface="MedMen" panose="00000500000000000000" pitchFamily="50" charset="0"/>
            </a:endParaRPr>
          </a:p>
        </p:txBody>
      </p:sp>
      <p:sp>
        <p:nvSpPr>
          <p:cNvPr id="23" name="object 23"/>
          <p:cNvSpPr/>
          <p:nvPr/>
        </p:nvSpPr>
        <p:spPr>
          <a:xfrm>
            <a:off x="1416558" y="1921001"/>
            <a:ext cx="685800" cy="685800"/>
          </a:xfrm>
          <a:custGeom>
            <a:avLst/>
            <a:gdLst/>
            <a:ahLst/>
            <a:cxnLst/>
            <a:rect l="l" t="t" r="r" b="b"/>
            <a:pathLst>
              <a:path w="685800" h="685800">
                <a:moveTo>
                  <a:pt x="0" y="342900"/>
                </a:moveTo>
                <a:lnTo>
                  <a:pt x="3130" y="296375"/>
                </a:lnTo>
                <a:lnTo>
                  <a:pt x="12250" y="251751"/>
                </a:lnTo>
                <a:lnTo>
                  <a:pt x="26949" y="209436"/>
                </a:lnTo>
                <a:lnTo>
                  <a:pt x="46820" y="169841"/>
                </a:lnTo>
                <a:lnTo>
                  <a:pt x="71454" y="133373"/>
                </a:lnTo>
                <a:lnTo>
                  <a:pt x="100441" y="100441"/>
                </a:lnTo>
                <a:lnTo>
                  <a:pt x="133373" y="71454"/>
                </a:lnTo>
                <a:lnTo>
                  <a:pt x="169841" y="46820"/>
                </a:lnTo>
                <a:lnTo>
                  <a:pt x="209436" y="26949"/>
                </a:lnTo>
                <a:lnTo>
                  <a:pt x="251751" y="12250"/>
                </a:lnTo>
                <a:lnTo>
                  <a:pt x="296375" y="3130"/>
                </a:lnTo>
                <a:lnTo>
                  <a:pt x="342899" y="0"/>
                </a:lnTo>
                <a:lnTo>
                  <a:pt x="389424" y="3130"/>
                </a:lnTo>
                <a:lnTo>
                  <a:pt x="434048" y="12250"/>
                </a:lnTo>
                <a:lnTo>
                  <a:pt x="476363" y="26949"/>
                </a:lnTo>
                <a:lnTo>
                  <a:pt x="515958" y="46820"/>
                </a:lnTo>
                <a:lnTo>
                  <a:pt x="552426" y="71454"/>
                </a:lnTo>
                <a:lnTo>
                  <a:pt x="585358" y="100441"/>
                </a:lnTo>
                <a:lnTo>
                  <a:pt x="614345" y="133373"/>
                </a:lnTo>
                <a:lnTo>
                  <a:pt x="638979" y="169841"/>
                </a:lnTo>
                <a:lnTo>
                  <a:pt x="658850" y="209436"/>
                </a:lnTo>
                <a:lnTo>
                  <a:pt x="673549" y="251751"/>
                </a:lnTo>
                <a:lnTo>
                  <a:pt x="682669" y="296375"/>
                </a:lnTo>
                <a:lnTo>
                  <a:pt x="685799" y="342900"/>
                </a:lnTo>
                <a:lnTo>
                  <a:pt x="682669" y="389424"/>
                </a:lnTo>
                <a:lnTo>
                  <a:pt x="673549" y="434048"/>
                </a:lnTo>
                <a:lnTo>
                  <a:pt x="658850" y="476363"/>
                </a:lnTo>
                <a:lnTo>
                  <a:pt x="638979" y="515958"/>
                </a:lnTo>
                <a:lnTo>
                  <a:pt x="614345" y="552426"/>
                </a:lnTo>
                <a:lnTo>
                  <a:pt x="585358" y="585358"/>
                </a:lnTo>
                <a:lnTo>
                  <a:pt x="552426" y="614345"/>
                </a:lnTo>
                <a:lnTo>
                  <a:pt x="515958" y="638979"/>
                </a:lnTo>
                <a:lnTo>
                  <a:pt x="476363" y="658850"/>
                </a:lnTo>
                <a:lnTo>
                  <a:pt x="434048" y="673549"/>
                </a:lnTo>
                <a:lnTo>
                  <a:pt x="389424" y="682669"/>
                </a:lnTo>
                <a:lnTo>
                  <a:pt x="342899" y="685800"/>
                </a:lnTo>
                <a:lnTo>
                  <a:pt x="296375" y="682669"/>
                </a:lnTo>
                <a:lnTo>
                  <a:pt x="251751" y="673549"/>
                </a:lnTo>
                <a:lnTo>
                  <a:pt x="209436" y="658850"/>
                </a:lnTo>
                <a:lnTo>
                  <a:pt x="169841" y="638979"/>
                </a:lnTo>
                <a:lnTo>
                  <a:pt x="133373" y="614345"/>
                </a:lnTo>
                <a:lnTo>
                  <a:pt x="100441" y="585358"/>
                </a:lnTo>
                <a:lnTo>
                  <a:pt x="71454" y="552426"/>
                </a:lnTo>
                <a:lnTo>
                  <a:pt x="46820" y="515958"/>
                </a:lnTo>
                <a:lnTo>
                  <a:pt x="26949" y="476363"/>
                </a:lnTo>
                <a:lnTo>
                  <a:pt x="12250" y="434048"/>
                </a:lnTo>
                <a:lnTo>
                  <a:pt x="3130" y="389424"/>
                </a:lnTo>
                <a:lnTo>
                  <a:pt x="0" y="342900"/>
                </a:lnTo>
                <a:close/>
              </a:path>
            </a:pathLst>
          </a:custGeom>
          <a:ln w="35052">
            <a:solidFill>
              <a:srgbClr val="6F0000"/>
            </a:solidFill>
          </a:ln>
        </p:spPr>
        <p:txBody>
          <a:bodyPr wrap="square" lIns="0" tIns="0" rIns="0" bIns="0" rtlCol="0"/>
          <a:lstStyle/>
          <a:p>
            <a:endParaRPr>
              <a:latin typeface="MedMen" panose="00000500000000000000" pitchFamily="50" charset="0"/>
            </a:endParaRPr>
          </a:p>
        </p:txBody>
      </p:sp>
      <p:sp>
        <p:nvSpPr>
          <p:cNvPr id="24" name="object 24"/>
          <p:cNvSpPr/>
          <p:nvPr/>
        </p:nvSpPr>
        <p:spPr>
          <a:xfrm>
            <a:off x="1831848" y="2743174"/>
            <a:ext cx="822985" cy="822985"/>
          </a:xfrm>
          <a:prstGeom prst="rect">
            <a:avLst/>
          </a:prstGeom>
          <a:blipFill>
            <a:blip r:embed="rId3" cstate="print"/>
            <a:stretch>
              <a:fillRect/>
            </a:stretch>
          </a:blipFill>
        </p:spPr>
        <p:txBody>
          <a:bodyPr wrap="square" lIns="0" tIns="0" rIns="0" bIns="0" rtlCol="0"/>
          <a:lstStyle/>
          <a:p>
            <a:endParaRPr>
              <a:latin typeface="MedMen" panose="00000500000000000000" pitchFamily="50" charset="0"/>
            </a:endParaRPr>
          </a:p>
        </p:txBody>
      </p:sp>
      <p:sp>
        <p:nvSpPr>
          <p:cNvPr id="25" name="object 25"/>
          <p:cNvSpPr/>
          <p:nvPr/>
        </p:nvSpPr>
        <p:spPr>
          <a:xfrm>
            <a:off x="1875282" y="2786633"/>
            <a:ext cx="685800" cy="685800"/>
          </a:xfrm>
          <a:custGeom>
            <a:avLst/>
            <a:gdLst/>
            <a:ahLst/>
            <a:cxnLst/>
            <a:rect l="l" t="t" r="r" b="b"/>
            <a:pathLst>
              <a:path w="685800" h="685800">
                <a:moveTo>
                  <a:pt x="342900" y="0"/>
                </a:moveTo>
                <a:lnTo>
                  <a:pt x="296375" y="3130"/>
                </a:lnTo>
                <a:lnTo>
                  <a:pt x="251751" y="12250"/>
                </a:lnTo>
                <a:lnTo>
                  <a:pt x="209436" y="26949"/>
                </a:lnTo>
                <a:lnTo>
                  <a:pt x="169841" y="46820"/>
                </a:lnTo>
                <a:lnTo>
                  <a:pt x="133373" y="71454"/>
                </a:lnTo>
                <a:lnTo>
                  <a:pt x="100441" y="100441"/>
                </a:lnTo>
                <a:lnTo>
                  <a:pt x="71454" y="133373"/>
                </a:lnTo>
                <a:lnTo>
                  <a:pt x="46820" y="169841"/>
                </a:lnTo>
                <a:lnTo>
                  <a:pt x="26949" y="209436"/>
                </a:lnTo>
                <a:lnTo>
                  <a:pt x="12250" y="251751"/>
                </a:lnTo>
                <a:lnTo>
                  <a:pt x="3130" y="296375"/>
                </a:lnTo>
                <a:lnTo>
                  <a:pt x="0" y="342900"/>
                </a:lnTo>
                <a:lnTo>
                  <a:pt x="3130" y="389424"/>
                </a:lnTo>
                <a:lnTo>
                  <a:pt x="12250" y="434048"/>
                </a:lnTo>
                <a:lnTo>
                  <a:pt x="26949" y="476363"/>
                </a:lnTo>
                <a:lnTo>
                  <a:pt x="46820" y="515958"/>
                </a:lnTo>
                <a:lnTo>
                  <a:pt x="71454" y="552426"/>
                </a:lnTo>
                <a:lnTo>
                  <a:pt x="100441" y="585358"/>
                </a:lnTo>
                <a:lnTo>
                  <a:pt x="133373" y="614345"/>
                </a:lnTo>
                <a:lnTo>
                  <a:pt x="169841" y="638979"/>
                </a:lnTo>
                <a:lnTo>
                  <a:pt x="209436" y="658850"/>
                </a:lnTo>
                <a:lnTo>
                  <a:pt x="251751" y="673549"/>
                </a:lnTo>
                <a:lnTo>
                  <a:pt x="296375" y="682669"/>
                </a:lnTo>
                <a:lnTo>
                  <a:pt x="342900" y="685800"/>
                </a:lnTo>
                <a:lnTo>
                  <a:pt x="389424" y="682669"/>
                </a:lnTo>
                <a:lnTo>
                  <a:pt x="434048" y="673549"/>
                </a:lnTo>
                <a:lnTo>
                  <a:pt x="476363" y="658850"/>
                </a:lnTo>
                <a:lnTo>
                  <a:pt x="515958" y="638979"/>
                </a:lnTo>
                <a:lnTo>
                  <a:pt x="552426" y="614345"/>
                </a:lnTo>
                <a:lnTo>
                  <a:pt x="585358" y="585358"/>
                </a:lnTo>
                <a:lnTo>
                  <a:pt x="614345" y="552426"/>
                </a:lnTo>
                <a:lnTo>
                  <a:pt x="638979" y="515958"/>
                </a:lnTo>
                <a:lnTo>
                  <a:pt x="658850" y="476363"/>
                </a:lnTo>
                <a:lnTo>
                  <a:pt x="673549" y="434048"/>
                </a:lnTo>
                <a:lnTo>
                  <a:pt x="682669" y="389424"/>
                </a:lnTo>
                <a:lnTo>
                  <a:pt x="685800" y="342900"/>
                </a:lnTo>
                <a:lnTo>
                  <a:pt x="682669" y="296375"/>
                </a:lnTo>
                <a:lnTo>
                  <a:pt x="673549" y="251751"/>
                </a:lnTo>
                <a:lnTo>
                  <a:pt x="658850" y="209436"/>
                </a:lnTo>
                <a:lnTo>
                  <a:pt x="638979" y="169841"/>
                </a:lnTo>
                <a:lnTo>
                  <a:pt x="614345" y="133373"/>
                </a:lnTo>
                <a:lnTo>
                  <a:pt x="585358" y="100441"/>
                </a:lnTo>
                <a:lnTo>
                  <a:pt x="552426" y="71454"/>
                </a:lnTo>
                <a:lnTo>
                  <a:pt x="515958" y="46820"/>
                </a:lnTo>
                <a:lnTo>
                  <a:pt x="476363" y="26949"/>
                </a:lnTo>
                <a:lnTo>
                  <a:pt x="434048" y="12250"/>
                </a:lnTo>
                <a:lnTo>
                  <a:pt x="389424" y="3130"/>
                </a:lnTo>
                <a:lnTo>
                  <a:pt x="342900" y="0"/>
                </a:lnTo>
                <a:close/>
              </a:path>
            </a:pathLst>
          </a:custGeom>
          <a:solidFill>
            <a:srgbClr val="FFFFFF"/>
          </a:solidFill>
        </p:spPr>
        <p:txBody>
          <a:bodyPr wrap="square" lIns="0" tIns="0" rIns="0" bIns="0" rtlCol="0"/>
          <a:lstStyle/>
          <a:p>
            <a:endParaRPr>
              <a:latin typeface="MedMen" panose="00000500000000000000" pitchFamily="50" charset="0"/>
            </a:endParaRPr>
          </a:p>
        </p:txBody>
      </p:sp>
      <p:sp>
        <p:nvSpPr>
          <p:cNvPr id="26" name="object 26"/>
          <p:cNvSpPr/>
          <p:nvPr/>
        </p:nvSpPr>
        <p:spPr>
          <a:xfrm>
            <a:off x="1875282" y="2786633"/>
            <a:ext cx="685800" cy="685800"/>
          </a:xfrm>
          <a:custGeom>
            <a:avLst/>
            <a:gdLst/>
            <a:ahLst/>
            <a:cxnLst/>
            <a:rect l="l" t="t" r="r" b="b"/>
            <a:pathLst>
              <a:path w="685800" h="685800">
                <a:moveTo>
                  <a:pt x="0" y="342900"/>
                </a:moveTo>
                <a:lnTo>
                  <a:pt x="3130" y="296375"/>
                </a:lnTo>
                <a:lnTo>
                  <a:pt x="12250" y="251751"/>
                </a:lnTo>
                <a:lnTo>
                  <a:pt x="26949" y="209436"/>
                </a:lnTo>
                <a:lnTo>
                  <a:pt x="46820" y="169841"/>
                </a:lnTo>
                <a:lnTo>
                  <a:pt x="71454" y="133373"/>
                </a:lnTo>
                <a:lnTo>
                  <a:pt x="100441" y="100441"/>
                </a:lnTo>
                <a:lnTo>
                  <a:pt x="133373" y="71454"/>
                </a:lnTo>
                <a:lnTo>
                  <a:pt x="169841" y="46820"/>
                </a:lnTo>
                <a:lnTo>
                  <a:pt x="209436" y="26949"/>
                </a:lnTo>
                <a:lnTo>
                  <a:pt x="251751" y="12250"/>
                </a:lnTo>
                <a:lnTo>
                  <a:pt x="296375" y="3130"/>
                </a:lnTo>
                <a:lnTo>
                  <a:pt x="342900" y="0"/>
                </a:lnTo>
                <a:lnTo>
                  <a:pt x="389424" y="3130"/>
                </a:lnTo>
                <a:lnTo>
                  <a:pt x="434048" y="12250"/>
                </a:lnTo>
                <a:lnTo>
                  <a:pt x="476363" y="26949"/>
                </a:lnTo>
                <a:lnTo>
                  <a:pt x="515958" y="46820"/>
                </a:lnTo>
                <a:lnTo>
                  <a:pt x="552426" y="71454"/>
                </a:lnTo>
                <a:lnTo>
                  <a:pt x="585358" y="100441"/>
                </a:lnTo>
                <a:lnTo>
                  <a:pt x="614345" y="133373"/>
                </a:lnTo>
                <a:lnTo>
                  <a:pt x="638979" y="169841"/>
                </a:lnTo>
                <a:lnTo>
                  <a:pt x="658850" y="209436"/>
                </a:lnTo>
                <a:lnTo>
                  <a:pt x="673549" y="251751"/>
                </a:lnTo>
                <a:lnTo>
                  <a:pt x="682669" y="296375"/>
                </a:lnTo>
                <a:lnTo>
                  <a:pt x="685800" y="342900"/>
                </a:lnTo>
                <a:lnTo>
                  <a:pt x="682669" y="389424"/>
                </a:lnTo>
                <a:lnTo>
                  <a:pt x="673549" y="434048"/>
                </a:lnTo>
                <a:lnTo>
                  <a:pt x="658850" y="476363"/>
                </a:lnTo>
                <a:lnTo>
                  <a:pt x="638979" y="515958"/>
                </a:lnTo>
                <a:lnTo>
                  <a:pt x="614345" y="552426"/>
                </a:lnTo>
                <a:lnTo>
                  <a:pt x="585358" y="585358"/>
                </a:lnTo>
                <a:lnTo>
                  <a:pt x="552426" y="614345"/>
                </a:lnTo>
                <a:lnTo>
                  <a:pt x="515958" y="638979"/>
                </a:lnTo>
                <a:lnTo>
                  <a:pt x="476363" y="658850"/>
                </a:lnTo>
                <a:lnTo>
                  <a:pt x="434048" y="673549"/>
                </a:lnTo>
                <a:lnTo>
                  <a:pt x="389424" y="682669"/>
                </a:lnTo>
                <a:lnTo>
                  <a:pt x="342900" y="685800"/>
                </a:lnTo>
                <a:lnTo>
                  <a:pt x="296375" y="682669"/>
                </a:lnTo>
                <a:lnTo>
                  <a:pt x="251751" y="673549"/>
                </a:lnTo>
                <a:lnTo>
                  <a:pt x="209436" y="658850"/>
                </a:lnTo>
                <a:lnTo>
                  <a:pt x="169841" y="638979"/>
                </a:lnTo>
                <a:lnTo>
                  <a:pt x="133373" y="614345"/>
                </a:lnTo>
                <a:lnTo>
                  <a:pt x="100441" y="585358"/>
                </a:lnTo>
                <a:lnTo>
                  <a:pt x="71454" y="552426"/>
                </a:lnTo>
                <a:lnTo>
                  <a:pt x="46820" y="515958"/>
                </a:lnTo>
                <a:lnTo>
                  <a:pt x="26949" y="476363"/>
                </a:lnTo>
                <a:lnTo>
                  <a:pt x="12250" y="434048"/>
                </a:lnTo>
                <a:lnTo>
                  <a:pt x="3130" y="389424"/>
                </a:lnTo>
                <a:lnTo>
                  <a:pt x="0" y="342900"/>
                </a:lnTo>
                <a:close/>
              </a:path>
            </a:pathLst>
          </a:custGeom>
          <a:ln w="35052">
            <a:solidFill>
              <a:srgbClr val="6F0000"/>
            </a:solidFill>
          </a:ln>
        </p:spPr>
        <p:txBody>
          <a:bodyPr wrap="square" lIns="0" tIns="0" rIns="0" bIns="0" rtlCol="0"/>
          <a:lstStyle/>
          <a:p>
            <a:endParaRPr>
              <a:latin typeface="MedMen" panose="00000500000000000000" pitchFamily="50" charset="0"/>
            </a:endParaRPr>
          </a:p>
        </p:txBody>
      </p:sp>
      <p:sp>
        <p:nvSpPr>
          <p:cNvPr id="27" name="object 27"/>
          <p:cNvSpPr/>
          <p:nvPr/>
        </p:nvSpPr>
        <p:spPr>
          <a:xfrm>
            <a:off x="1911095" y="3605796"/>
            <a:ext cx="821423" cy="821423"/>
          </a:xfrm>
          <a:prstGeom prst="rect">
            <a:avLst/>
          </a:prstGeom>
          <a:blipFill>
            <a:blip r:embed="rId4" cstate="print"/>
            <a:stretch>
              <a:fillRect/>
            </a:stretch>
          </a:blipFill>
        </p:spPr>
        <p:txBody>
          <a:bodyPr wrap="square" lIns="0" tIns="0" rIns="0" bIns="0" rtlCol="0"/>
          <a:lstStyle/>
          <a:p>
            <a:endParaRPr>
              <a:latin typeface="MedMen" panose="00000500000000000000" pitchFamily="50" charset="0"/>
            </a:endParaRPr>
          </a:p>
        </p:txBody>
      </p:sp>
      <p:sp>
        <p:nvSpPr>
          <p:cNvPr id="28" name="object 28"/>
          <p:cNvSpPr/>
          <p:nvPr/>
        </p:nvSpPr>
        <p:spPr>
          <a:xfrm>
            <a:off x="1954529" y="3649217"/>
            <a:ext cx="684530" cy="684530"/>
          </a:xfrm>
          <a:custGeom>
            <a:avLst/>
            <a:gdLst/>
            <a:ahLst/>
            <a:cxnLst/>
            <a:rect l="l" t="t" r="r" b="b"/>
            <a:pathLst>
              <a:path w="684530" h="684529">
                <a:moveTo>
                  <a:pt x="342138" y="0"/>
                </a:moveTo>
                <a:lnTo>
                  <a:pt x="295708" y="3122"/>
                </a:lnTo>
                <a:lnTo>
                  <a:pt x="251177" y="12220"/>
                </a:lnTo>
                <a:lnTo>
                  <a:pt x="208954" y="26884"/>
                </a:lnTo>
                <a:lnTo>
                  <a:pt x="169446" y="46707"/>
                </a:lnTo>
                <a:lnTo>
                  <a:pt x="133059" y="71283"/>
                </a:lnTo>
                <a:lnTo>
                  <a:pt x="100202" y="100203"/>
                </a:lnTo>
                <a:lnTo>
                  <a:pt x="71283" y="133059"/>
                </a:lnTo>
                <a:lnTo>
                  <a:pt x="46707" y="169446"/>
                </a:lnTo>
                <a:lnTo>
                  <a:pt x="26884" y="208954"/>
                </a:lnTo>
                <a:lnTo>
                  <a:pt x="12220" y="251177"/>
                </a:lnTo>
                <a:lnTo>
                  <a:pt x="3122" y="295708"/>
                </a:lnTo>
                <a:lnTo>
                  <a:pt x="0" y="342137"/>
                </a:lnTo>
                <a:lnTo>
                  <a:pt x="3122" y="388567"/>
                </a:lnTo>
                <a:lnTo>
                  <a:pt x="12220" y="433098"/>
                </a:lnTo>
                <a:lnTo>
                  <a:pt x="26884" y="475321"/>
                </a:lnTo>
                <a:lnTo>
                  <a:pt x="46707" y="514829"/>
                </a:lnTo>
                <a:lnTo>
                  <a:pt x="71283" y="551216"/>
                </a:lnTo>
                <a:lnTo>
                  <a:pt x="100203" y="584072"/>
                </a:lnTo>
                <a:lnTo>
                  <a:pt x="133059" y="612992"/>
                </a:lnTo>
                <a:lnTo>
                  <a:pt x="169446" y="637568"/>
                </a:lnTo>
                <a:lnTo>
                  <a:pt x="208954" y="657391"/>
                </a:lnTo>
                <a:lnTo>
                  <a:pt x="251177" y="672055"/>
                </a:lnTo>
                <a:lnTo>
                  <a:pt x="295708" y="681153"/>
                </a:lnTo>
                <a:lnTo>
                  <a:pt x="342138" y="684275"/>
                </a:lnTo>
                <a:lnTo>
                  <a:pt x="388567" y="681153"/>
                </a:lnTo>
                <a:lnTo>
                  <a:pt x="433098" y="672055"/>
                </a:lnTo>
                <a:lnTo>
                  <a:pt x="475321" y="657391"/>
                </a:lnTo>
                <a:lnTo>
                  <a:pt x="514829" y="637568"/>
                </a:lnTo>
                <a:lnTo>
                  <a:pt x="551216" y="612992"/>
                </a:lnTo>
                <a:lnTo>
                  <a:pt x="584072" y="584072"/>
                </a:lnTo>
                <a:lnTo>
                  <a:pt x="612992" y="551216"/>
                </a:lnTo>
                <a:lnTo>
                  <a:pt x="637568" y="514829"/>
                </a:lnTo>
                <a:lnTo>
                  <a:pt x="657391" y="475321"/>
                </a:lnTo>
                <a:lnTo>
                  <a:pt x="672055" y="433098"/>
                </a:lnTo>
                <a:lnTo>
                  <a:pt x="681153" y="388567"/>
                </a:lnTo>
                <a:lnTo>
                  <a:pt x="684276" y="342137"/>
                </a:lnTo>
                <a:lnTo>
                  <a:pt x="681153" y="295708"/>
                </a:lnTo>
                <a:lnTo>
                  <a:pt x="672055" y="251177"/>
                </a:lnTo>
                <a:lnTo>
                  <a:pt x="657391" y="208954"/>
                </a:lnTo>
                <a:lnTo>
                  <a:pt x="637568" y="169446"/>
                </a:lnTo>
                <a:lnTo>
                  <a:pt x="612992" y="133059"/>
                </a:lnTo>
                <a:lnTo>
                  <a:pt x="584073" y="100203"/>
                </a:lnTo>
                <a:lnTo>
                  <a:pt x="551216" y="71283"/>
                </a:lnTo>
                <a:lnTo>
                  <a:pt x="514829" y="46707"/>
                </a:lnTo>
                <a:lnTo>
                  <a:pt x="475321" y="26884"/>
                </a:lnTo>
                <a:lnTo>
                  <a:pt x="433098" y="12220"/>
                </a:lnTo>
                <a:lnTo>
                  <a:pt x="388567" y="3122"/>
                </a:lnTo>
                <a:lnTo>
                  <a:pt x="342138" y="0"/>
                </a:lnTo>
                <a:close/>
              </a:path>
            </a:pathLst>
          </a:custGeom>
          <a:solidFill>
            <a:srgbClr val="FFFFFF"/>
          </a:solidFill>
        </p:spPr>
        <p:txBody>
          <a:bodyPr wrap="square" lIns="0" tIns="0" rIns="0" bIns="0" rtlCol="0"/>
          <a:lstStyle/>
          <a:p>
            <a:endParaRPr>
              <a:latin typeface="MedMen" panose="00000500000000000000" pitchFamily="50" charset="0"/>
            </a:endParaRPr>
          </a:p>
        </p:txBody>
      </p:sp>
      <p:sp>
        <p:nvSpPr>
          <p:cNvPr id="29" name="object 29"/>
          <p:cNvSpPr/>
          <p:nvPr/>
        </p:nvSpPr>
        <p:spPr>
          <a:xfrm>
            <a:off x="1954529" y="3649217"/>
            <a:ext cx="684530" cy="684530"/>
          </a:xfrm>
          <a:custGeom>
            <a:avLst/>
            <a:gdLst/>
            <a:ahLst/>
            <a:cxnLst/>
            <a:rect l="l" t="t" r="r" b="b"/>
            <a:pathLst>
              <a:path w="684530" h="684529">
                <a:moveTo>
                  <a:pt x="0" y="342137"/>
                </a:moveTo>
                <a:lnTo>
                  <a:pt x="3122" y="295708"/>
                </a:lnTo>
                <a:lnTo>
                  <a:pt x="12220" y="251177"/>
                </a:lnTo>
                <a:lnTo>
                  <a:pt x="26884" y="208954"/>
                </a:lnTo>
                <a:lnTo>
                  <a:pt x="46707" y="169446"/>
                </a:lnTo>
                <a:lnTo>
                  <a:pt x="71283" y="133059"/>
                </a:lnTo>
                <a:lnTo>
                  <a:pt x="100203" y="100202"/>
                </a:lnTo>
                <a:lnTo>
                  <a:pt x="133059" y="71283"/>
                </a:lnTo>
                <a:lnTo>
                  <a:pt x="169446" y="46707"/>
                </a:lnTo>
                <a:lnTo>
                  <a:pt x="208954" y="26884"/>
                </a:lnTo>
                <a:lnTo>
                  <a:pt x="251177" y="12220"/>
                </a:lnTo>
                <a:lnTo>
                  <a:pt x="295708" y="3122"/>
                </a:lnTo>
                <a:lnTo>
                  <a:pt x="342138" y="0"/>
                </a:lnTo>
                <a:lnTo>
                  <a:pt x="388567" y="3122"/>
                </a:lnTo>
                <a:lnTo>
                  <a:pt x="433098" y="12220"/>
                </a:lnTo>
                <a:lnTo>
                  <a:pt x="475321" y="26884"/>
                </a:lnTo>
                <a:lnTo>
                  <a:pt x="514829" y="46707"/>
                </a:lnTo>
                <a:lnTo>
                  <a:pt x="551216" y="71283"/>
                </a:lnTo>
                <a:lnTo>
                  <a:pt x="584073" y="100203"/>
                </a:lnTo>
                <a:lnTo>
                  <a:pt x="612992" y="133059"/>
                </a:lnTo>
                <a:lnTo>
                  <a:pt x="637568" y="169446"/>
                </a:lnTo>
                <a:lnTo>
                  <a:pt x="657391" y="208954"/>
                </a:lnTo>
                <a:lnTo>
                  <a:pt x="672055" y="251177"/>
                </a:lnTo>
                <a:lnTo>
                  <a:pt x="681153" y="295708"/>
                </a:lnTo>
                <a:lnTo>
                  <a:pt x="684276" y="342137"/>
                </a:lnTo>
                <a:lnTo>
                  <a:pt x="681153" y="388567"/>
                </a:lnTo>
                <a:lnTo>
                  <a:pt x="672055" y="433098"/>
                </a:lnTo>
                <a:lnTo>
                  <a:pt x="657391" y="475321"/>
                </a:lnTo>
                <a:lnTo>
                  <a:pt x="637568" y="514829"/>
                </a:lnTo>
                <a:lnTo>
                  <a:pt x="612992" y="551216"/>
                </a:lnTo>
                <a:lnTo>
                  <a:pt x="584072" y="584072"/>
                </a:lnTo>
                <a:lnTo>
                  <a:pt x="551216" y="612992"/>
                </a:lnTo>
                <a:lnTo>
                  <a:pt x="514829" y="637568"/>
                </a:lnTo>
                <a:lnTo>
                  <a:pt x="475321" y="657391"/>
                </a:lnTo>
                <a:lnTo>
                  <a:pt x="433098" y="672055"/>
                </a:lnTo>
                <a:lnTo>
                  <a:pt x="388567" y="681153"/>
                </a:lnTo>
                <a:lnTo>
                  <a:pt x="342138" y="684275"/>
                </a:lnTo>
                <a:lnTo>
                  <a:pt x="295708" y="681153"/>
                </a:lnTo>
                <a:lnTo>
                  <a:pt x="251177" y="672055"/>
                </a:lnTo>
                <a:lnTo>
                  <a:pt x="208954" y="657391"/>
                </a:lnTo>
                <a:lnTo>
                  <a:pt x="169446" y="637568"/>
                </a:lnTo>
                <a:lnTo>
                  <a:pt x="133059" y="612992"/>
                </a:lnTo>
                <a:lnTo>
                  <a:pt x="100202" y="584072"/>
                </a:lnTo>
                <a:lnTo>
                  <a:pt x="71283" y="551216"/>
                </a:lnTo>
                <a:lnTo>
                  <a:pt x="46707" y="514829"/>
                </a:lnTo>
                <a:lnTo>
                  <a:pt x="26884" y="475321"/>
                </a:lnTo>
                <a:lnTo>
                  <a:pt x="12220" y="433098"/>
                </a:lnTo>
                <a:lnTo>
                  <a:pt x="3122" y="388567"/>
                </a:lnTo>
                <a:lnTo>
                  <a:pt x="0" y="342137"/>
                </a:lnTo>
                <a:close/>
              </a:path>
            </a:pathLst>
          </a:custGeom>
          <a:ln w="35052">
            <a:solidFill>
              <a:srgbClr val="6F0000"/>
            </a:solidFill>
          </a:ln>
        </p:spPr>
        <p:txBody>
          <a:bodyPr wrap="square" lIns="0" tIns="0" rIns="0" bIns="0" rtlCol="0"/>
          <a:lstStyle/>
          <a:p>
            <a:endParaRPr>
              <a:latin typeface="MedMen" panose="00000500000000000000" pitchFamily="50" charset="0"/>
            </a:endParaRPr>
          </a:p>
        </p:txBody>
      </p:sp>
      <p:sp>
        <p:nvSpPr>
          <p:cNvPr id="30" name="object 30"/>
          <p:cNvSpPr/>
          <p:nvPr/>
        </p:nvSpPr>
        <p:spPr>
          <a:xfrm>
            <a:off x="1822704" y="4422622"/>
            <a:ext cx="822985" cy="822985"/>
          </a:xfrm>
          <a:prstGeom prst="rect">
            <a:avLst/>
          </a:prstGeom>
          <a:blipFill>
            <a:blip r:embed="rId3" cstate="print"/>
            <a:stretch>
              <a:fillRect/>
            </a:stretch>
          </a:blipFill>
        </p:spPr>
        <p:txBody>
          <a:bodyPr wrap="square" lIns="0" tIns="0" rIns="0" bIns="0" rtlCol="0"/>
          <a:lstStyle/>
          <a:p>
            <a:endParaRPr>
              <a:latin typeface="MedMen" panose="00000500000000000000" pitchFamily="50" charset="0"/>
            </a:endParaRPr>
          </a:p>
        </p:txBody>
      </p:sp>
      <p:sp>
        <p:nvSpPr>
          <p:cNvPr id="31" name="object 31"/>
          <p:cNvSpPr/>
          <p:nvPr/>
        </p:nvSpPr>
        <p:spPr>
          <a:xfrm>
            <a:off x="1866138" y="4466082"/>
            <a:ext cx="685800" cy="685800"/>
          </a:xfrm>
          <a:custGeom>
            <a:avLst/>
            <a:gdLst/>
            <a:ahLst/>
            <a:cxnLst/>
            <a:rect l="l" t="t" r="r" b="b"/>
            <a:pathLst>
              <a:path w="685800" h="685800">
                <a:moveTo>
                  <a:pt x="342900" y="0"/>
                </a:moveTo>
                <a:lnTo>
                  <a:pt x="296375" y="3130"/>
                </a:lnTo>
                <a:lnTo>
                  <a:pt x="251751" y="12250"/>
                </a:lnTo>
                <a:lnTo>
                  <a:pt x="209436" y="26949"/>
                </a:lnTo>
                <a:lnTo>
                  <a:pt x="169841" y="46820"/>
                </a:lnTo>
                <a:lnTo>
                  <a:pt x="133373" y="71454"/>
                </a:lnTo>
                <a:lnTo>
                  <a:pt x="100441" y="100441"/>
                </a:lnTo>
                <a:lnTo>
                  <a:pt x="71454" y="133373"/>
                </a:lnTo>
                <a:lnTo>
                  <a:pt x="46820" y="169841"/>
                </a:lnTo>
                <a:lnTo>
                  <a:pt x="26949" y="209436"/>
                </a:lnTo>
                <a:lnTo>
                  <a:pt x="12250" y="251751"/>
                </a:lnTo>
                <a:lnTo>
                  <a:pt x="3130" y="296375"/>
                </a:lnTo>
                <a:lnTo>
                  <a:pt x="0" y="342900"/>
                </a:lnTo>
                <a:lnTo>
                  <a:pt x="3130" y="389424"/>
                </a:lnTo>
                <a:lnTo>
                  <a:pt x="12250" y="434048"/>
                </a:lnTo>
                <a:lnTo>
                  <a:pt x="26949" y="476363"/>
                </a:lnTo>
                <a:lnTo>
                  <a:pt x="46820" y="515958"/>
                </a:lnTo>
                <a:lnTo>
                  <a:pt x="71454" y="552426"/>
                </a:lnTo>
                <a:lnTo>
                  <a:pt x="100441" y="585358"/>
                </a:lnTo>
                <a:lnTo>
                  <a:pt x="133373" y="614345"/>
                </a:lnTo>
                <a:lnTo>
                  <a:pt x="169841" y="638979"/>
                </a:lnTo>
                <a:lnTo>
                  <a:pt x="209436" y="658850"/>
                </a:lnTo>
                <a:lnTo>
                  <a:pt x="251751" y="673549"/>
                </a:lnTo>
                <a:lnTo>
                  <a:pt x="296375" y="682669"/>
                </a:lnTo>
                <a:lnTo>
                  <a:pt x="342900" y="685800"/>
                </a:lnTo>
                <a:lnTo>
                  <a:pt x="389424" y="682669"/>
                </a:lnTo>
                <a:lnTo>
                  <a:pt x="434048" y="673549"/>
                </a:lnTo>
                <a:lnTo>
                  <a:pt x="476363" y="658850"/>
                </a:lnTo>
                <a:lnTo>
                  <a:pt x="515958" y="638979"/>
                </a:lnTo>
                <a:lnTo>
                  <a:pt x="552426" y="614345"/>
                </a:lnTo>
                <a:lnTo>
                  <a:pt x="585358" y="585358"/>
                </a:lnTo>
                <a:lnTo>
                  <a:pt x="614345" y="552426"/>
                </a:lnTo>
                <a:lnTo>
                  <a:pt x="638979" y="515958"/>
                </a:lnTo>
                <a:lnTo>
                  <a:pt x="658850" y="476363"/>
                </a:lnTo>
                <a:lnTo>
                  <a:pt x="673549" y="434048"/>
                </a:lnTo>
                <a:lnTo>
                  <a:pt x="682669" y="389424"/>
                </a:lnTo>
                <a:lnTo>
                  <a:pt x="685800" y="342900"/>
                </a:lnTo>
                <a:lnTo>
                  <a:pt x="682669" y="296375"/>
                </a:lnTo>
                <a:lnTo>
                  <a:pt x="673549" y="251751"/>
                </a:lnTo>
                <a:lnTo>
                  <a:pt x="658850" y="209436"/>
                </a:lnTo>
                <a:lnTo>
                  <a:pt x="638979" y="169841"/>
                </a:lnTo>
                <a:lnTo>
                  <a:pt x="614345" y="133373"/>
                </a:lnTo>
                <a:lnTo>
                  <a:pt x="585358" y="100441"/>
                </a:lnTo>
                <a:lnTo>
                  <a:pt x="552426" y="71454"/>
                </a:lnTo>
                <a:lnTo>
                  <a:pt x="515958" y="46820"/>
                </a:lnTo>
                <a:lnTo>
                  <a:pt x="476363" y="26949"/>
                </a:lnTo>
                <a:lnTo>
                  <a:pt x="434048" y="12250"/>
                </a:lnTo>
                <a:lnTo>
                  <a:pt x="389424" y="3130"/>
                </a:lnTo>
                <a:lnTo>
                  <a:pt x="342900" y="0"/>
                </a:lnTo>
                <a:close/>
              </a:path>
            </a:pathLst>
          </a:custGeom>
          <a:solidFill>
            <a:srgbClr val="FFFFFF"/>
          </a:solidFill>
        </p:spPr>
        <p:txBody>
          <a:bodyPr wrap="square" lIns="0" tIns="0" rIns="0" bIns="0" rtlCol="0"/>
          <a:lstStyle/>
          <a:p>
            <a:endParaRPr>
              <a:latin typeface="MedMen" panose="00000500000000000000" pitchFamily="50" charset="0"/>
            </a:endParaRPr>
          </a:p>
        </p:txBody>
      </p:sp>
      <p:sp>
        <p:nvSpPr>
          <p:cNvPr id="32" name="object 32"/>
          <p:cNvSpPr/>
          <p:nvPr/>
        </p:nvSpPr>
        <p:spPr>
          <a:xfrm>
            <a:off x="1866138" y="4466082"/>
            <a:ext cx="685800" cy="685800"/>
          </a:xfrm>
          <a:custGeom>
            <a:avLst/>
            <a:gdLst/>
            <a:ahLst/>
            <a:cxnLst/>
            <a:rect l="l" t="t" r="r" b="b"/>
            <a:pathLst>
              <a:path w="685800" h="685800">
                <a:moveTo>
                  <a:pt x="0" y="342900"/>
                </a:moveTo>
                <a:lnTo>
                  <a:pt x="3130" y="296375"/>
                </a:lnTo>
                <a:lnTo>
                  <a:pt x="12250" y="251751"/>
                </a:lnTo>
                <a:lnTo>
                  <a:pt x="26949" y="209436"/>
                </a:lnTo>
                <a:lnTo>
                  <a:pt x="46820" y="169841"/>
                </a:lnTo>
                <a:lnTo>
                  <a:pt x="71454" y="133373"/>
                </a:lnTo>
                <a:lnTo>
                  <a:pt x="100441" y="100441"/>
                </a:lnTo>
                <a:lnTo>
                  <a:pt x="133373" y="71454"/>
                </a:lnTo>
                <a:lnTo>
                  <a:pt x="169841" y="46820"/>
                </a:lnTo>
                <a:lnTo>
                  <a:pt x="209436" y="26949"/>
                </a:lnTo>
                <a:lnTo>
                  <a:pt x="251751" y="12250"/>
                </a:lnTo>
                <a:lnTo>
                  <a:pt x="296375" y="3130"/>
                </a:lnTo>
                <a:lnTo>
                  <a:pt x="342900" y="0"/>
                </a:lnTo>
                <a:lnTo>
                  <a:pt x="389424" y="3130"/>
                </a:lnTo>
                <a:lnTo>
                  <a:pt x="434048" y="12250"/>
                </a:lnTo>
                <a:lnTo>
                  <a:pt x="476363" y="26949"/>
                </a:lnTo>
                <a:lnTo>
                  <a:pt x="515958" y="46820"/>
                </a:lnTo>
                <a:lnTo>
                  <a:pt x="552426" y="71454"/>
                </a:lnTo>
                <a:lnTo>
                  <a:pt x="585358" y="100441"/>
                </a:lnTo>
                <a:lnTo>
                  <a:pt x="614345" y="133373"/>
                </a:lnTo>
                <a:lnTo>
                  <a:pt x="638979" y="169841"/>
                </a:lnTo>
                <a:lnTo>
                  <a:pt x="658850" y="209436"/>
                </a:lnTo>
                <a:lnTo>
                  <a:pt x="673549" y="251751"/>
                </a:lnTo>
                <a:lnTo>
                  <a:pt x="682669" y="296375"/>
                </a:lnTo>
                <a:lnTo>
                  <a:pt x="685800" y="342900"/>
                </a:lnTo>
                <a:lnTo>
                  <a:pt x="682669" y="389424"/>
                </a:lnTo>
                <a:lnTo>
                  <a:pt x="673549" y="434048"/>
                </a:lnTo>
                <a:lnTo>
                  <a:pt x="658850" y="476363"/>
                </a:lnTo>
                <a:lnTo>
                  <a:pt x="638979" y="515958"/>
                </a:lnTo>
                <a:lnTo>
                  <a:pt x="614345" y="552426"/>
                </a:lnTo>
                <a:lnTo>
                  <a:pt x="585358" y="585358"/>
                </a:lnTo>
                <a:lnTo>
                  <a:pt x="552426" y="614345"/>
                </a:lnTo>
                <a:lnTo>
                  <a:pt x="515958" y="638979"/>
                </a:lnTo>
                <a:lnTo>
                  <a:pt x="476363" y="658850"/>
                </a:lnTo>
                <a:lnTo>
                  <a:pt x="434048" y="673549"/>
                </a:lnTo>
                <a:lnTo>
                  <a:pt x="389424" y="682669"/>
                </a:lnTo>
                <a:lnTo>
                  <a:pt x="342900" y="685800"/>
                </a:lnTo>
                <a:lnTo>
                  <a:pt x="296375" y="682669"/>
                </a:lnTo>
                <a:lnTo>
                  <a:pt x="251751" y="673549"/>
                </a:lnTo>
                <a:lnTo>
                  <a:pt x="209436" y="658850"/>
                </a:lnTo>
                <a:lnTo>
                  <a:pt x="169841" y="638979"/>
                </a:lnTo>
                <a:lnTo>
                  <a:pt x="133373" y="614345"/>
                </a:lnTo>
                <a:lnTo>
                  <a:pt x="100441" y="585358"/>
                </a:lnTo>
                <a:lnTo>
                  <a:pt x="71454" y="552426"/>
                </a:lnTo>
                <a:lnTo>
                  <a:pt x="46820" y="515958"/>
                </a:lnTo>
                <a:lnTo>
                  <a:pt x="26949" y="476363"/>
                </a:lnTo>
                <a:lnTo>
                  <a:pt x="12250" y="434048"/>
                </a:lnTo>
                <a:lnTo>
                  <a:pt x="3130" y="389424"/>
                </a:lnTo>
                <a:lnTo>
                  <a:pt x="0" y="342900"/>
                </a:lnTo>
                <a:close/>
              </a:path>
            </a:pathLst>
          </a:custGeom>
          <a:ln w="35052">
            <a:solidFill>
              <a:srgbClr val="6F0000"/>
            </a:solidFill>
          </a:ln>
        </p:spPr>
        <p:txBody>
          <a:bodyPr wrap="square" lIns="0" tIns="0" rIns="0" bIns="0" rtlCol="0"/>
          <a:lstStyle/>
          <a:p>
            <a:endParaRPr>
              <a:latin typeface="MedMen" panose="00000500000000000000" pitchFamily="50" charset="0"/>
            </a:endParaRPr>
          </a:p>
        </p:txBody>
      </p:sp>
      <p:sp>
        <p:nvSpPr>
          <p:cNvPr id="33" name="object 33"/>
          <p:cNvSpPr/>
          <p:nvPr/>
        </p:nvSpPr>
        <p:spPr>
          <a:xfrm>
            <a:off x="1405127" y="5315711"/>
            <a:ext cx="822985" cy="822985"/>
          </a:xfrm>
          <a:prstGeom prst="rect">
            <a:avLst/>
          </a:prstGeom>
          <a:blipFill>
            <a:blip r:embed="rId3" cstate="print"/>
            <a:stretch>
              <a:fillRect/>
            </a:stretch>
          </a:blipFill>
        </p:spPr>
        <p:txBody>
          <a:bodyPr wrap="square" lIns="0" tIns="0" rIns="0" bIns="0" rtlCol="0"/>
          <a:lstStyle/>
          <a:p>
            <a:endParaRPr>
              <a:latin typeface="MedMen" panose="00000500000000000000" pitchFamily="50" charset="0"/>
            </a:endParaRPr>
          </a:p>
        </p:txBody>
      </p:sp>
      <p:sp>
        <p:nvSpPr>
          <p:cNvPr id="34" name="object 34"/>
          <p:cNvSpPr/>
          <p:nvPr/>
        </p:nvSpPr>
        <p:spPr>
          <a:xfrm>
            <a:off x="1448561" y="5359146"/>
            <a:ext cx="685800" cy="685800"/>
          </a:xfrm>
          <a:custGeom>
            <a:avLst/>
            <a:gdLst/>
            <a:ahLst/>
            <a:cxnLst/>
            <a:rect l="l" t="t" r="r" b="b"/>
            <a:pathLst>
              <a:path w="685800" h="685800">
                <a:moveTo>
                  <a:pt x="342900" y="0"/>
                </a:moveTo>
                <a:lnTo>
                  <a:pt x="296375" y="3130"/>
                </a:lnTo>
                <a:lnTo>
                  <a:pt x="251751" y="12250"/>
                </a:lnTo>
                <a:lnTo>
                  <a:pt x="209436" y="26949"/>
                </a:lnTo>
                <a:lnTo>
                  <a:pt x="169841" y="46820"/>
                </a:lnTo>
                <a:lnTo>
                  <a:pt x="133373" y="71454"/>
                </a:lnTo>
                <a:lnTo>
                  <a:pt x="100441" y="100441"/>
                </a:lnTo>
                <a:lnTo>
                  <a:pt x="71454" y="133373"/>
                </a:lnTo>
                <a:lnTo>
                  <a:pt x="46820" y="169841"/>
                </a:lnTo>
                <a:lnTo>
                  <a:pt x="26949" y="209436"/>
                </a:lnTo>
                <a:lnTo>
                  <a:pt x="12250" y="251751"/>
                </a:lnTo>
                <a:lnTo>
                  <a:pt x="3130" y="296375"/>
                </a:lnTo>
                <a:lnTo>
                  <a:pt x="0" y="342899"/>
                </a:lnTo>
                <a:lnTo>
                  <a:pt x="3130" y="389430"/>
                </a:lnTo>
                <a:lnTo>
                  <a:pt x="12250" y="434057"/>
                </a:lnTo>
                <a:lnTo>
                  <a:pt x="26949" y="476373"/>
                </a:lnTo>
                <a:lnTo>
                  <a:pt x="46820" y="515969"/>
                </a:lnTo>
                <a:lnTo>
                  <a:pt x="71454" y="552437"/>
                </a:lnTo>
                <a:lnTo>
                  <a:pt x="100441" y="585368"/>
                </a:lnTo>
                <a:lnTo>
                  <a:pt x="133373" y="614353"/>
                </a:lnTo>
                <a:lnTo>
                  <a:pt x="169841" y="638984"/>
                </a:lnTo>
                <a:lnTo>
                  <a:pt x="209436" y="658853"/>
                </a:lnTo>
                <a:lnTo>
                  <a:pt x="251751" y="673551"/>
                </a:lnTo>
                <a:lnTo>
                  <a:pt x="296375" y="682669"/>
                </a:lnTo>
                <a:lnTo>
                  <a:pt x="342900" y="685799"/>
                </a:lnTo>
                <a:lnTo>
                  <a:pt x="389424" y="682669"/>
                </a:lnTo>
                <a:lnTo>
                  <a:pt x="434048" y="673551"/>
                </a:lnTo>
                <a:lnTo>
                  <a:pt x="476363" y="658853"/>
                </a:lnTo>
                <a:lnTo>
                  <a:pt x="515958" y="638984"/>
                </a:lnTo>
                <a:lnTo>
                  <a:pt x="552426" y="614353"/>
                </a:lnTo>
                <a:lnTo>
                  <a:pt x="585358" y="585368"/>
                </a:lnTo>
                <a:lnTo>
                  <a:pt x="614345" y="552437"/>
                </a:lnTo>
                <a:lnTo>
                  <a:pt x="638979" y="515969"/>
                </a:lnTo>
                <a:lnTo>
                  <a:pt x="658850" y="476373"/>
                </a:lnTo>
                <a:lnTo>
                  <a:pt x="673549" y="434057"/>
                </a:lnTo>
                <a:lnTo>
                  <a:pt x="682669" y="389430"/>
                </a:lnTo>
                <a:lnTo>
                  <a:pt x="685800" y="342899"/>
                </a:lnTo>
                <a:lnTo>
                  <a:pt x="682669" y="296375"/>
                </a:lnTo>
                <a:lnTo>
                  <a:pt x="673549" y="251751"/>
                </a:lnTo>
                <a:lnTo>
                  <a:pt x="658850" y="209436"/>
                </a:lnTo>
                <a:lnTo>
                  <a:pt x="638979" y="169841"/>
                </a:lnTo>
                <a:lnTo>
                  <a:pt x="614345" y="133373"/>
                </a:lnTo>
                <a:lnTo>
                  <a:pt x="585358" y="100441"/>
                </a:lnTo>
                <a:lnTo>
                  <a:pt x="552426" y="71454"/>
                </a:lnTo>
                <a:lnTo>
                  <a:pt x="515958" y="46820"/>
                </a:lnTo>
                <a:lnTo>
                  <a:pt x="476363" y="26949"/>
                </a:lnTo>
                <a:lnTo>
                  <a:pt x="434048" y="12250"/>
                </a:lnTo>
                <a:lnTo>
                  <a:pt x="389424" y="3130"/>
                </a:lnTo>
                <a:lnTo>
                  <a:pt x="342900" y="0"/>
                </a:lnTo>
                <a:close/>
              </a:path>
            </a:pathLst>
          </a:custGeom>
          <a:solidFill>
            <a:srgbClr val="FFFFFF"/>
          </a:solidFill>
        </p:spPr>
        <p:txBody>
          <a:bodyPr wrap="square" lIns="0" tIns="0" rIns="0" bIns="0" rtlCol="0"/>
          <a:lstStyle/>
          <a:p>
            <a:endParaRPr>
              <a:latin typeface="MedMen" panose="00000500000000000000" pitchFamily="50" charset="0"/>
            </a:endParaRPr>
          </a:p>
        </p:txBody>
      </p:sp>
      <p:sp>
        <p:nvSpPr>
          <p:cNvPr id="35" name="object 35"/>
          <p:cNvSpPr/>
          <p:nvPr/>
        </p:nvSpPr>
        <p:spPr>
          <a:xfrm>
            <a:off x="1448561" y="5359146"/>
            <a:ext cx="685800" cy="685800"/>
          </a:xfrm>
          <a:custGeom>
            <a:avLst/>
            <a:gdLst/>
            <a:ahLst/>
            <a:cxnLst/>
            <a:rect l="l" t="t" r="r" b="b"/>
            <a:pathLst>
              <a:path w="685800" h="685800">
                <a:moveTo>
                  <a:pt x="0" y="342899"/>
                </a:moveTo>
                <a:lnTo>
                  <a:pt x="3130" y="296375"/>
                </a:lnTo>
                <a:lnTo>
                  <a:pt x="12250" y="251751"/>
                </a:lnTo>
                <a:lnTo>
                  <a:pt x="26949" y="209436"/>
                </a:lnTo>
                <a:lnTo>
                  <a:pt x="46820" y="169841"/>
                </a:lnTo>
                <a:lnTo>
                  <a:pt x="71454" y="133373"/>
                </a:lnTo>
                <a:lnTo>
                  <a:pt x="100441" y="100441"/>
                </a:lnTo>
                <a:lnTo>
                  <a:pt x="133373" y="71454"/>
                </a:lnTo>
                <a:lnTo>
                  <a:pt x="169841" y="46820"/>
                </a:lnTo>
                <a:lnTo>
                  <a:pt x="209436" y="26949"/>
                </a:lnTo>
                <a:lnTo>
                  <a:pt x="251751" y="12250"/>
                </a:lnTo>
                <a:lnTo>
                  <a:pt x="296375" y="3130"/>
                </a:lnTo>
                <a:lnTo>
                  <a:pt x="342900" y="0"/>
                </a:lnTo>
                <a:lnTo>
                  <a:pt x="389424" y="3130"/>
                </a:lnTo>
                <a:lnTo>
                  <a:pt x="434048" y="12250"/>
                </a:lnTo>
                <a:lnTo>
                  <a:pt x="476363" y="26949"/>
                </a:lnTo>
                <a:lnTo>
                  <a:pt x="515958" y="46820"/>
                </a:lnTo>
                <a:lnTo>
                  <a:pt x="552426" y="71454"/>
                </a:lnTo>
                <a:lnTo>
                  <a:pt x="585358" y="100441"/>
                </a:lnTo>
                <a:lnTo>
                  <a:pt x="614345" y="133373"/>
                </a:lnTo>
                <a:lnTo>
                  <a:pt x="638979" y="169841"/>
                </a:lnTo>
                <a:lnTo>
                  <a:pt x="658850" y="209436"/>
                </a:lnTo>
                <a:lnTo>
                  <a:pt x="673549" y="251751"/>
                </a:lnTo>
                <a:lnTo>
                  <a:pt x="682669" y="296375"/>
                </a:lnTo>
                <a:lnTo>
                  <a:pt x="685800" y="342899"/>
                </a:lnTo>
                <a:lnTo>
                  <a:pt x="682669" y="389430"/>
                </a:lnTo>
                <a:lnTo>
                  <a:pt x="673549" y="434057"/>
                </a:lnTo>
                <a:lnTo>
                  <a:pt x="658850" y="476373"/>
                </a:lnTo>
                <a:lnTo>
                  <a:pt x="638979" y="515969"/>
                </a:lnTo>
                <a:lnTo>
                  <a:pt x="614345" y="552437"/>
                </a:lnTo>
                <a:lnTo>
                  <a:pt x="585358" y="585368"/>
                </a:lnTo>
                <a:lnTo>
                  <a:pt x="552426" y="614353"/>
                </a:lnTo>
                <a:lnTo>
                  <a:pt x="515958" y="638984"/>
                </a:lnTo>
                <a:lnTo>
                  <a:pt x="476363" y="658853"/>
                </a:lnTo>
                <a:lnTo>
                  <a:pt x="434048" y="673551"/>
                </a:lnTo>
                <a:lnTo>
                  <a:pt x="389424" y="682669"/>
                </a:lnTo>
                <a:lnTo>
                  <a:pt x="342900" y="685799"/>
                </a:lnTo>
                <a:lnTo>
                  <a:pt x="296375" y="682669"/>
                </a:lnTo>
                <a:lnTo>
                  <a:pt x="251751" y="673551"/>
                </a:lnTo>
                <a:lnTo>
                  <a:pt x="209436" y="658853"/>
                </a:lnTo>
                <a:lnTo>
                  <a:pt x="169841" y="638984"/>
                </a:lnTo>
                <a:lnTo>
                  <a:pt x="133373" y="614353"/>
                </a:lnTo>
                <a:lnTo>
                  <a:pt x="100441" y="585368"/>
                </a:lnTo>
                <a:lnTo>
                  <a:pt x="71454" y="552437"/>
                </a:lnTo>
                <a:lnTo>
                  <a:pt x="46820" y="515969"/>
                </a:lnTo>
                <a:lnTo>
                  <a:pt x="26949" y="476373"/>
                </a:lnTo>
                <a:lnTo>
                  <a:pt x="12250" y="434057"/>
                </a:lnTo>
                <a:lnTo>
                  <a:pt x="3130" y="389430"/>
                </a:lnTo>
                <a:lnTo>
                  <a:pt x="0" y="342899"/>
                </a:lnTo>
                <a:close/>
              </a:path>
            </a:pathLst>
          </a:custGeom>
          <a:ln w="35052">
            <a:solidFill>
              <a:srgbClr val="6F0000"/>
            </a:solidFill>
          </a:ln>
        </p:spPr>
        <p:txBody>
          <a:bodyPr wrap="square" lIns="0" tIns="0" rIns="0" bIns="0" rtlCol="0"/>
          <a:lstStyle/>
          <a:p>
            <a:endParaRPr>
              <a:latin typeface="MedMen" panose="00000500000000000000" pitchFamily="50" charset="0"/>
            </a:endParaRPr>
          </a:p>
        </p:txBody>
      </p:sp>
      <p:sp>
        <p:nvSpPr>
          <p:cNvPr id="37" name="object 37"/>
          <p:cNvSpPr/>
          <p:nvPr/>
        </p:nvSpPr>
        <p:spPr>
          <a:xfrm>
            <a:off x="1991867" y="2933700"/>
            <a:ext cx="467995" cy="398145"/>
          </a:xfrm>
          <a:custGeom>
            <a:avLst/>
            <a:gdLst/>
            <a:ahLst/>
            <a:cxnLst/>
            <a:rect l="l" t="t" r="r" b="b"/>
            <a:pathLst>
              <a:path w="467994" h="398145">
                <a:moveTo>
                  <a:pt x="89915" y="174498"/>
                </a:moveTo>
                <a:lnTo>
                  <a:pt x="35391" y="195393"/>
                </a:lnTo>
                <a:lnTo>
                  <a:pt x="0" y="227964"/>
                </a:lnTo>
                <a:lnTo>
                  <a:pt x="21462" y="234696"/>
                </a:lnTo>
                <a:lnTo>
                  <a:pt x="29904" y="237932"/>
                </a:lnTo>
                <a:lnTo>
                  <a:pt x="60960" y="267184"/>
                </a:lnTo>
                <a:lnTo>
                  <a:pt x="87249" y="314833"/>
                </a:lnTo>
                <a:lnTo>
                  <a:pt x="108251" y="360822"/>
                </a:lnTo>
                <a:lnTo>
                  <a:pt x="120776" y="397763"/>
                </a:lnTo>
                <a:lnTo>
                  <a:pt x="136270" y="384428"/>
                </a:lnTo>
                <a:lnTo>
                  <a:pt x="175259" y="357632"/>
                </a:lnTo>
                <a:lnTo>
                  <a:pt x="210819" y="336930"/>
                </a:lnTo>
                <a:lnTo>
                  <a:pt x="225419" y="300196"/>
                </a:lnTo>
                <a:lnTo>
                  <a:pt x="248384" y="256666"/>
                </a:lnTo>
                <a:lnTo>
                  <a:pt x="256583" y="243966"/>
                </a:lnTo>
                <a:lnTo>
                  <a:pt x="157733" y="243966"/>
                </a:lnTo>
                <a:lnTo>
                  <a:pt x="140708" y="213127"/>
                </a:lnTo>
                <a:lnTo>
                  <a:pt x="123825" y="191468"/>
                </a:lnTo>
                <a:lnTo>
                  <a:pt x="106941" y="178690"/>
                </a:lnTo>
                <a:lnTo>
                  <a:pt x="89915" y="174498"/>
                </a:lnTo>
                <a:close/>
              </a:path>
              <a:path w="467994" h="398145">
                <a:moveTo>
                  <a:pt x="443738" y="0"/>
                </a:moveTo>
                <a:lnTo>
                  <a:pt x="395235" y="25433"/>
                </a:lnTo>
                <a:lnTo>
                  <a:pt x="354393" y="49323"/>
                </a:lnTo>
                <a:lnTo>
                  <a:pt x="313074" y="77475"/>
                </a:lnTo>
                <a:lnTo>
                  <a:pt x="272542" y="110998"/>
                </a:lnTo>
                <a:lnTo>
                  <a:pt x="239779" y="142793"/>
                </a:lnTo>
                <a:lnTo>
                  <a:pt x="210851" y="174767"/>
                </a:lnTo>
                <a:lnTo>
                  <a:pt x="184066" y="208099"/>
                </a:lnTo>
                <a:lnTo>
                  <a:pt x="157733" y="243966"/>
                </a:lnTo>
                <a:lnTo>
                  <a:pt x="256583" y="243966"/>
                </a:lnTo>
                <a:lnTo>
                  <a:pt x="278382" y="210200"/>
                </a:lnTo>
                <a:lnTo>
                  <a:pt x="314198" y="164464"/>
                </a:lnTo>
                <a:lnTo>
                  <a:pt x="352256" y="123959"/>
                </a:lnTo>
                <a:lnTo>
                  <a:pt x="389397" y="90074"/>
                </a:lnTo>
                <a:lnTo>
                  <a:pt x="424658" y="61952"/>
                </a:lnTo>
                <a:lnTo>
                  <a:pt x="457073" y="38735"/>
                </a:lnTo>
                <a:lnTo>
                  <a:pt x="467868" y="31369"/>
                </a:lnTo>
                <a:lnTo>
                  <a:pt x="443738" y="0"/>
                </a:lnTo>
                <a:close/>
              </a:path>
            </a:pathLst>
          </a:custGeom>
          <a:solidFill>
            <a:srgbClr val="930709"/>
          </a:solidFill>
        </p:spPr>
        <p:txBody>
          <a:bodyPr wrap="square" lIns="0" tIns="0" rIns="0" bIns="0" rtlCol="0"/>
          <a:lstStyle/>
          <a:p>
            <a:endParaRPr>
              <a:latin typeface="MedMen" panose="00000500000000000000" pitchFamily="50" charset="0"/>
            </a:endParaRPr>
          </a:p>
        </p:txBody>
      </p:sp>
      <p:sp>
        <p:nvSpPr>
          <p:cNvPr id="38" name="object 38"/>
          <p:cNvSpPr/>
          <p:nvPr/>
        </p:nvSpPr>
        <p:spPr>
          <a:xfrm>
            <a:off x="2061972" y="3791711"/>
            <a:ext cx="467995" cy="398145"/>
          </a:xfrm>
          <a:custGeom>
            <a:avLst/>
            <a:gdLst/>
            <a:ahLst/>
            <a:cxnLst/>
            <a:rect l="l" t="t" r="r" b="b"/>
            <a:pathLst>
              <a:path w="467994" h="398145">
                <a:moveTo>
                  <a:pt x="89915" y="174498"/>
                </a:moveTo>
                <a:lnTo>
                  <a:pt x="35391" y="195393"/>
                </a:lnTo>
                <a:lnTo>
                  <a:pt x="0" y="227964"/>
                </a:lnTo>
                <a:lnTo>
                  <a:pt x="21462" y="234695"/>
                </a:lnTo>
                <a:lnTo>
                  <a:pt x="29904" y="237932"/>
                </a:lnTo>
                <a:lnTo>
                  <a:pt x="60959" y="267184"/>
                </a:lnTo>
                <a:lnTo>
                  <a:pt x="87248" y="314832"/>
                </a:lnTo>
                <a:lnTo>
                  <a:pt x="108251" y="360822"/>
                </a:lnTo>
                <a:lnTo>
                  <a:pt x="120776" y="397763"/>
                </a:lnTo>
                <a:lnTo>
                  <a:pt x="136270" y="384429"/>
                </a:lnTo>
                <a:lnTo>
                  <a:pt x="175259" y="357631"/>
                </a:lnTo>
                <a:lnTo>
                  <a:pt x="210819" y="336931"/>
                </a:lnTo>
                <a:lnTo>
                  <a:pt x="225419" y="300196"/>
                </a:lnTo>
                <a:lnTo>
                  <a:pt x="248384" y="256667"/>
                </a:lnTo>
                <a:lnTo>
                  <a:pt x="256583" y="243967"/>
                </a:lnTo>
                <a:lnTo>
                  <a:pt x="157733" y="243967"/>
                </a:lnTo>
                <a:lnTo>
                  <a:pt x="140708" y="213127"/>
                </a:lnTo>
                <a:lnTo>
                  <a:pt x="123824" y="191468"/>
                </a:lnTo>
                <a:lnTo>
                  <a:pt x="106941" y="178690"/>
                </a:lnTo>
                <a:lnTo>
                  <a:pt x="89915" y="174498"/>
                </a:lnTo>
                <a:close/>
              </a:path>
              <a:path w="467994" h="398145">
                <a:moveTo>
                  <a:pt x="443738" y="0"/>
                </a:moveTo>
                <a:lnTo>
                  <a:pt x="395235" y="25433"/>
                </a:lnTo>
                <a:lnTo>
                  <a:pt x="354393" y="49323"/>
                </a:lnTo>
                <a:lnTo>
                  <a:pt x="313074" y="77475"/>
                </a:lnTo>
                <a:lnTo>
                  <a:pt x="272541" y="110998"/>
                </a:lnTo>
                <a:lnTo>
                  <a:pt x="239779" y="142793"/>
                </a:lnTo>
                <a:lnTo>
                  <a:pt x="210851" y="174767"/>
                </a:lnTo>
                <a:lnTo>
                  <a:pt x="184066" y="208099"/>
                </a:lnTo>
                <a:lnTo>
                  <a:pt x="157733" y="243967"/>
                </a:lnTo>
                <a:lnTo>
                  <a:pt x="256583" y="243967"/>
                </a:lnTo>
                <a:lnTo>
                  <a:pt x="278382" y="210200"/>
                </a:lnTo>
                <a:lnTo>
                  <a:pt x="314197" y="164464"/>
                </a:lnTo>
                <a:lnTo>
                  <a:pt x="352256" y="123959"/>
                </a:lnTo>
                <a:lnTo>
                  <a:pt x="389397" y="90074"/>
                </a:lnTo>
                <a:lnTo>
                  <a:pt x="424658" y="61952"/>
                </a:lnTo>
                <a:lnTo>
                  <a:pt x="457072" y="38735"/>
                </a:lnTo>
                <a:lnTo>
                  <a:pt x="467867" y="31368"/>
                </a:lnTo>
                <a:lnTo>
                  <a:pt x="443738" y="0"/>
                </a:lnTo>
                <a:close/>
              </a:path>
            </a:pathLst>
          </a:custGeom>
          <a:solidFill>
            <a:srgbClr val="930709"/>
          </a:solidFill>
        </p:spPr>
        <p:txBody>
          <a:bodyPr wrap="square" lIns="0" tIns="0" rIns="0" bIns="0" rtlCol="0"/>
          <a:lstStyle/>
          <a:p>
            <a:endParaRPr>
              <a:latin typeface="MedMen" panose="00000500000000000000" pitchFamily="50" charset="0"/>
            </a:endParaRPr>
          </a:p>
        </p:txBody>
      </p:sp>
      <p:sp>
        <p:nvSpPr>
          <p:cNvPr id="39" name="object 39"/>
          <p:cNvSpPr/>
          <p:nvPr/>
        </p:nvSpPr>
        <p:spPr>
          <a:xfrm>
            <a:off x="1979676" y="4605528"/>
            <a:ext cx="467995" cy="398145"/>
          </a:xfrm>
          <a:custGeom>
            <a:avLst/>
            <a:gdLst/>
            <a:ahLst/>
            <a:cxnLst/>
            <a:rect l="l" t="t" r="r" b="b"/>
            <a:pathLst>
              <a:path w="467994" h="398145">
                <a:moveTo>
                  <a:pt x="89916" y="174498"/>
                </a:moveTo>
                <a:lnTo>
                  <a:pt x="35391" y="195393"/>
                </a:lnTo>
                <a:lnTo>
                  <a:pt x="0" y="227965"/>
                </a:lnTo>
                <a:lnTo>
                  <a:pt x="21462" y="234696"/>
                </a:lnTo>
                <a:lnTo>
                  <a:pt x="29904" y="237932"/>
                </a:lnTo>
                <a:lnTo>
                  <a:pt x="60960" y="267184"/>
                </a:lnTo>
                <a:lnTo>
                  <a:pt x="87249" y="314833"/>
                </a:lnTo>
                <a:lnTo>
                  <a:pt x="108251" y="360822"/>
                </a:lnTo>
                <a:lnTo>
                  <a:pt x="120776" y="397764"/>
                </a:lnTo>
                <a:lnTo>
                  <a:pt x="136271" y="384429"/>
                </a:lnTo>
                <a:lnTo>
                  <a:pt x="175260" y="357632"/>
                </a:lnTo>
                <a:lnTo>
                  <a:pt x="210819" y="336931"/>
                </a:lnTo>
                <a:lnTo>
                  <a:pt x="225419" y="300196"/>
                </a:lnTo>
                <a:lnTo>
                  <a:pt x="248384" y="256667"/>
                </a:lnTo>
                <a:lnTo>
                  <a:pt x="256583" y="243967"/>
                </a:lnTo>
                <a:lnTo>
                  <a:pt x="157734" y="243967"/>
                </a:lnTo>
                <a:lnTo>
                  <a:pt x="140708" y="213127"/>
                </a:lnTo>
                <a:lnTo>
                  <a:pt x="123825" y="191468"/>
                </a:lnTo>
                <a:lnTo>
                  <a:pt x="106941" y="178690"/>
                </a:lnTo>
                <a:lnTo>
                  <a:pt x="89916" y="174498"/>
                </a:lnTo>
                <a:close/>
              </a:path>
              <a:path w="467994" h="398145">
                <a:moveTo>
                  <a:pt x="443738" y="0"/>
                </a:moveTo>
                <a:lnTo>
                  <a:pt x="395235" y="25433"/>
                </a:lnTo>
                <a:lnTo>
                  <a:pt x="354393" y="49323"/>
                </a:lnTo>
                <a:lnTo>
                  <a:pt x="313074" y="77475"/>
                </a:lnTo>
                <a:lnTo>
                  <a:pt x="272542" y="110998"/>
                </a:lnTo>
                <a:lnTo>
                  <a:pt x="239779" y="142793"/>
                </a:lnTo>
                <a:lnTo>
                  <a:pt x="210851" y="174767"/>
                </a:lnTo>
                <a:lnTo>
                  <a:pt x="184066" y="208099"/>
                </a:lnTo>
                <a:lnTo>
                  <a:pt x="157734" y="243967"/>
                </a:lnTo>
                <a:lnTo>
                  <a:pt x="256583" y="243967"/>
                </a:lnTo>
                <a:lnTo>
                  <a:pt x="278382" y="210200"/>
                </a:lnTo>
                <a:lnTo>
                  <a:pt x="314198" y="164465"/>
                </a:lnTo>
                <a:lnTo>
                  <a:pt x="352256" y="123959"/>
                </a:lnTo>
                <a:lnTo>
                  <a:pt x="389397" y="90074"/>
                </a:lnTo>
                <a:lnTo>
                  <a:pt x="424658" y="61952"/>
                </a:lnTo>
                <a:lnTo>
                  <a:pt x="457073" y="38735"/>
                </a:lnTo>
                <a:lnTo>
                  <a:pt x="467868" y="31369"/>
                </a:lnTo>
                <a:lnTo>
                  <a:pt x="443738" y="0"/>
                </a:lnTo>
                <a:close/>
              </a:path>
            </a:pathLst>
          </a:custGeom>
          <a:solidFill>
            <a:srgbClr val="930709"/>
          </a:solidFill>
        </p:spPr>
        <p:txBody>
          <a:bodyPr wrap="square" lIns="0" tIns="0" rIns="0" bIns="0" rtlCol="0"/>
          <a:lstStyle/>
          <a:p>
            <a:endParaRPr>
              <a:latin typeface="MedMen" panose="00000500000000000000" pitchFamily="50" charset="0"/>
            </a:endParaRPr>
          </a:p>
        </p:txBody>
      </p:sp>
      <p:sp>
        <p:nvSpPr>
          <p:cNvPr id="40" name="object 40"/>
          <p:cNvSpPr/>
          <p:nvPr/>
        </p:nvSpPr>
        <p:spPr>
          <a:xfrm>
            <a:off x="1559052" y="5509259"/>
            <a:ext cx="467995" cy="398145"/>
          </a:xfrm>
          <a:custGeom>
            <a:avLst/>
            <a:gdLst/>
            <a:ahLst/>
            <a:cxnLst/>
            <a:rect l="l" t="t" r="r" b="b"/>
            <a:pathLst>
              <a:path w="467994" h="398145">
                <a:moveTo>
                  <a:pt x="89915" y="174485"/>
                </a:moveTo>
                <a:lnTo>
                  <a:pt x="35391" y="195348"/>
                </a:lnTo>
                <a:lnTo>
                  <a:pt x="0" y="227964"/>
                </a:lnTo>
                <a:lnTo>
                  <a:pt x="21462" y="234645"/>
                </a:lnTo>
                <a:lnTo>
                  <a:pt x="29904" y="237902"/>
                </a:lnTo>
                <a:lnTo>
                  <a:pt x="60959" y="267206"/>
                </a:lnTo>
                <a:lnTo>
                  <a:pt x="87248" y="314871"/>
                </a:lnTo>
                <a:lnTo>
                  <a:pt x="108251" y="360826"/>
                </a:lnTo>
                <a:lnTo>
                  <a:pt x="120777" y="397763"/>
                </a:lnTo>
                <a:lnTo>
                  <a:pt x="136271" y="384390"/>
                </a:lnTo>
                <a:lnTo>
                  <a:pt x="175259" y="357657"/>
                </a:lnTo>
                <a:lnTo>
                  <a:pt x="210820" y="336930"/>
                </a:lnTo>
                <a:lnTo>
                  <a:pt x="225419" y="300203"/>
                </a:lnTo>
                <a:lnTo>
                  <a:pt x="248365" y="256705"/>
                </a:lnTo>
                <a:lnTo>
                  <a:pt x="256563" y="244005"/>
                </a:lnTo>
                <a:lnTo>
                  <a:pt x="157734" y="244005"/>
                </a:lnTo>
                <a:lnTo>
                  <a:pt x="140708" y="213120"/>
                </a:lnTo>
                <a:lnTo>
                  <a:pt x="123824" y="191447"/>
                </a:lnTo>
                <a:lnTo>
                  <a:pt x="106941" y="178673"/>
                </a:lnTo>
                <a:lnTo>
                  <a:pt x="89915" y="174485"/>
                </a:lnTo>
                <a:close/>
              </a:path>
              <a:path w="467994" h="398145">
                <a:moveTo>
                  <a:pt x="443737" y="0"/>
                </a:moveTo>
                <a:lnTo>
                  <a:pt x="395235" y="25433"/>
                </a:lnTo>
                <a:lnTo>
                  <a:pt x="354393" y="49320"/>
                </a:lnTo>
                <a:lnTo>
                  <a:pt x="313074" y="77465"/>
                </a:lnTo>
                <a:lnTo>
                  <a:pt x="272541" y="110972"/>
                </a:lnTo>
                <a:lnTo>
                  <a:pt x="239779" y="142758"/>
                </a:lnTo>
                <a:lnTo>
                  <a:pt x="210851" y="174731"/>
                </a:lnTo>
                <a:lnTo>
                  <a:pt x="184066" y="208082"/>
                </a:lnTo>
                <a:lnTo>
                  <a:pt x="157734" y="244005"/>
                </a:lnTo>
                <a:lnTo>
                  <a:pt x="256563" y="244005"/>
                </a:lnTo>
                <a:lnTo>
                  <a:pt x="278382" y="210202"/>
                </a:lnTo>
                <a:lnTo>
                  <a:pt x="314197" y="164452"/>
                </a:lnTo>
                <a:lnTo>
                  <a:pt x="352256" y="123938"/>
                </a:lnTo>
                <a:lnTo>
                  <a:pt x="389397" y="90058"/>
                </a:lnTo>
                <a:lnTo>
                  <a:pt x="424658" y="61946"/>
                </a:lnTo>
                <a:lnTo>
                  <a:pt x="457072" y="38734"/>
                </a:lnTo>
                <a:lnTo>
                  <a:pt x="467867" y="31368"/>
                </a:lnTo>
                <a:lnTo>
                  <a:pt x="443737" y="0"/>
                </a:lnTo>
                <a:close/>
              </a:path>
            </a:pathLst>
          </a:custGeom>
          <a:solidFill>
            <a:srgbClr val="930709"/>
          </a:solidFill>
        </p:spPr>
        <p:txBody>
          <a:bodyPr wrap="square" lIns="0" tIns="0" rIns="0" bIns="0" rtlCol="0"/>
          <a:lstStyle/>
          <a:p>
            <a:endParaRPr>
              <a:latin typeface="MedMen" panose="00000500000000000000" pitchFamily="50" charset="0"/>
            </a:endParaRPr>
          </a:p>
        </p:txBody>
      </p:sp>
      <p:sp>
        <p:nvSpPr>
          <p:cNvPr id="41" name="object 41"/>
          <p:cNvSpPr/>
          <p:nvPr/>
        </p:nvSpPr>
        <p:spPr>
          <a:xfrm>
            <a:off x="1498091" y="3907535"/>
            <a:ext cx="179705" cy="309880"/>
          </a:xfrm>
          <a:custGeom>
            <a:avLst/>
            <a:gdLst/>
            <a:ahLst/>
            <a:cxnLst/>
            <a:rect l="l" t="t" r="r" b="b"/>
            <a:pathLst>
              <a:path w="179705" h="309879">
                <a:moveTo>
                  <a:pt x="177138" y="58800"/>
                </a:moveTo>
                <a:lnTo>
                  <a:pt x="90932" y="58800"/>
                </a:lnTo>
                <a:lnTo>
                  <a:pt x="99441" y="59181"/>
                </a:lnTo>
                <a:lnTo>
                  <a:pt x="105918" y="63881"/>
                </a:lnTo>
                <a:lnTo>
                  <a:pt x="108712" y="72008"/>
                </a:lnTo>
                <a:lnTo>
                  <a:pt x="110617" y="78866"/>
                </a:lnTo>
                <a:lnTo>
                  <a:pt x="112522" y="86232"/>
                </a:lnTo>
                <a:lnTo>
                  <a:pt x="112522" y="306705"/>
                </a:lnTo>
                <a:lnTo>
                  <a:pt x="114046" y="309371"/>
                </a:lnTo>
                <a:lnTo>
                  <a:pt x="121412" y="308990"/>
                </a:lnTo>
                <a:lnTo>
                  <a:pt x="133603" y="308776"/>
                </a:lnTo>
                <a:lnTo>
                  <a:pt x="178101" y="308705"/>
                </a:lnTo>
                <a:lnTo>
                  <a:pt x="179451" y="307086"/>
                </a:lnTo>
                <a:lnTo>
                  <a:pt x="179355" y="187531"/>
                </a:lnTo>
                <a:lnTo>
                  <a:pt x="179236" y="131323"/>
                </a:lnTo>
                <a:lnTo>
                  <a:pt x="178689" y="75056"/>
                </a:lnTo>
                <a:lnTo>
                  <a:pt x="178061" y="64492"/>
                </a:lnTo>
                <a:lnTo>
                  <a:pt x="177138" y="58800"/>
                </a:lnTo>
                <a:close/>
              </a:path>
              <a:path w="179705" h="309879">
                <a:moveTo>
                  <a:pt x="178101" y="308705"/>
                </a:moveTo>
                <a:lnTo>
                  <a:pt x="145796" y="308705"/>
                </a:lnTo>
                <a:lnTo>
                  <a:pt x="157987" y="308776"/>
                </a:lnTo>
                <a:lnTo>
                  <a:pt x="170180" y="308990"/>
                </a:lnTo>
                <a:lnTo>
                  <a:pt x="177546" y="309371"/>
                </a:lnTo>
                <a:lnTo>
                  <a:pt x="178101" y="308705"/>
                </a:lnTo>
                <a:close/>
              </a:path>
              <a:path w="179705" h="309879">
                <a:moveTo>
                  <a:pt x="8509" y="5080"/>
                </a:moveTo>
                <a:lnTo>
                  <a:pt x="2286" y="5080"/>
                </a:lnTo>
                <a:lnTo>
                  <a:pt x="0" y="7365"/>
                </a:lnTo>
                <a:lnTo>
                  <a:pt x="47" y="27939"/>
                </a:lnTo>
                <a:lnTo>
                  <a:pt x="158" y="253081"/>
                </a:lnTo>
                <a:lnTo>
                  <a:pt x="3" y="299719"/>
                </a:lnTo>
                <a:lnTo>
                  <a:pt x="0" y="307086"/>
                </a:lnTo>
                <a:lnTo>
                  <a:pt x="2286" y="308990"/>
                </a:lnTo>
                <a:lnTo>
                  <a:pt x="8128" y="308990"/>
                </a:lnTo>
                <a:lnTo>
                  <a:pt x="20093" y="308830"/>
                </a:lnTo>
                <a:lnTo>
                  <a:pt x="66547" y="308830"/>
                </a:lnTo>
                <a:lnTo>
                  <a:pt x="66486" y="243667"/>
                </a:lnTo>
                <a:lnTo>
                  <a:pt x="66548" y="97916"/>
                </a:lnTo>
                <a:lnTo>
                  <a:pt x="82804" y="58800"/>
                </a:lnTo>
                <a:lnTo>
                  <a:pt x="177138" y="58800"/>
                </a:lnTo>
                <a:lnTo>
                  <a:pt x="176339" y="53879"/>
                </a:lnTo>
                <a:lnTo>
                  <a:pt x="173759" y="43410"/>
                </a:lnTo>
                <a:lnTo>
                  <a:pt x="172043" y="37972"/>
                </a:lnTo>
                <a:lnTo>
                  <a:pt x="68453" y="37972"/>
                </a:lnTo>
                <a:lnTo>
                  <a:pt x="67691" y="37591"/>
                </a:lnTo>
                <a:lnTo>
                  <a:pt x="66929" y="37591"/>
                </a:lnTo>
                <a:lnTo>
                  <a:pt x="66548" y="37211"/>
                </a:lnTo>
                <a:lnTo>
                  <a:pt x="66473" y="27939"/>
                </a:lnTo>
                <a:lnTo>
                  <a:pt x="66167" y="21716"/>
                </a:lnTo>
                <a:lnTo>
                  <a:pt x="66569" y="13588"/>
                </a:lnTo>
                <a:lnTo>
                  <a:pt x="66929" y="7365"/>
                </a:lnTo>
                <a:lnTo>
                  <a:pt x="64928" y="5365"/>
                </a:lnTo>
                <a:lnTo>
                  <a:pt x="33274" y="5365"/>
                </a:lnTo>
                <a:lnTo>
                  <a:pt x="20927" y="5294"/>
                </a:lnTo>
                <a:lnTo>
                  <a:pt x="8509" y="5080"/>
                </a:lnTo>
                <a:close/>
              </a:path>
              <a:path w="179705" h="309879">
                <a:moveTo>
                  <a:pt x="66547" y="308830"/>
                </a:moveTo>
                <a:lnTo>
                  <a:pt x="20093" y="308830"/>
                </a:lnTo>
                <a:lnTo>
                  <a:pt x="56134" y="308990"/>
                </a:lnTo>
                <a:lnTo>
                  <a:pt x="66548" y="308990"/>
                </a:lnTo>
                <a:lnTo>
                  <a:pt x="66547" y="308830"/>
                </a:lnTo>
                <a:close/>
              </a:path>
              <a:path w="179705" h="309879">
                <a:moveTo>
                  <a:pt x="114427" y="0"/>
                </a:moveTo>
                <a:lnTo>
                  <a:pt x="75057" y="27939"/>
                </a:lnTo>
                <a:lnTo>
                  <a:pt x="73152" y="31368"/>
                </a:lnTo>
                <a:lnTo>
                  <a:pt x="70739" y="34416"/>
                </a:lnTo>
                <a:lnTo>
                  <a:pt x="68453" y="37972"/>
                </a:lnTo>
                <a:lnTo>
                  <a:pt x="172043" y="37972"/>
                </a:lnTo>
                <a:lnTo>
                  <a:pt x="170560" y="33274"/>
                </a:lnTo>
                <a:lnTo>
                  <a:pt x="161522" y="17520"/>
                </a:lnTo>
                <a:lnTo>
                  <a:pt x="148447" y="6492"/>
                </a:lnTo>
                <a:lnTo>
                  <a:pt x="132395" y="537"/>
                </a:lnTo>
                <a:lnTo>
                  <a:pt x="114427" y="0"/>
                </a:lnTo>
                <a:close/>
              </a:path>
              <a:path w="179705" h="309879">
                <a:moveTo>
                  <a:pt x="64643" y="5080"/>
                </a:moveTo>
                <a:lnTo>
                  <a:pt x="58039" y="5080"/>
                </a:lnTo>
                <a:lnTo>
                  <a:pt x="45620" y="5294"/>
                </a:lnTo>
                <a:lnTo>
                  <a:pt x="33274" y="5365"/>
                </a:lnTo>
                <a:lnTo>
                  <a:pt x="64928" y="5365"/>
                </a:lnTo>
                <a:lnTo>
                  <a:pt x="64643" y="5080"/>
                </a:lnTo>
                <a:close/>
              </a:path>
            </a:pathLst>
          </a:custGeom>
          <a:solidFill>
            <a:srgbClr val="930709"/>
          </a:solidFill>
        </p:spPr>
        <p:txBody>
          <a:bodyPr wrap="square" lIns="0" tIns="0" rIns="0" bIns="0" rtlCol="0"/>
          <a:lstStyle/>
          <a:p>
            <a:endParaRPr>
              <a:latin typeface="MedMen" panose="00000500000000000000" pitchFamily="50" charset="0"/>
            </a:endParaRPr>
          </a:p>
        </p:txBody>
      </p:sp>
      <p:sp>
        <p:nvSpPr>
          <p:cNvPr id="42" name="object 42"/>
          <p:cNvSpPr/>
          <p:nvPr/>
        </p:nvSpPr>
        <p:spPr>
          <a:xfrm>
            <a:off x="1284811" y="3907535"/>
            <a:ext cx="195580" cy="314325"/>
          </a:xfrm>
          <a:custGeom>
            <a:avLst/>
            <a:gdLst/>
            <a:ahLst/>
            <a:cxnLst/>
            <a:rect l="l" t="t" r="r" b="b"/>
            <a:pathLst>
              <a:path w="195580" h="314325">
                <a:moveTo>
                  <a:pt x="100123" y="0"/>
                </a:moveTo>
                <a:lnTo>
                  <a:pt x="52173" y="15380"/>
                </a:lnTo>
                <a:lnTo>
                  <a:pt x="24741" y="46841"/>
                </a:lnTo>
                <a:lnTo>
                  <a:pt x="4304" y="107541"/>
                </a:lnTo>
                <a:lnTo>
                  <a:pt x="0" y="148748"/>
                </a:lnTo>
                <a:lnTo>
                  <a:pt x="2291" y="190099"/>
                </a:lnTo>
                <a:lnTo>
                  <a:pt x="10715" y="231520"/>
                </a:lnTo>
                <a:lnTo>
                  <a:pt x="35629" y="281598"/>
                </a:lnTo>
                <a:lnTo>
                  <a:pt x="75408" y="309858"/>
                </a:lnTo>
                <a:lnTo>
                  <a:pt x="103790" y="313832"/>
                </a:lnTo>
                <a:lnTo>
                  <a:pt x="131673" y="307258"/>
                </a:lnTo>
                <a:lnTo>
                  <a:pt x="156257" y="290194"/>
                </a:lnTo>
                <a:lnTo>
                  <a:pt x="170112" y="272972"/>
                </a:lnTo>
                <a:lnTo>
                  <a:pt x="179765" y="254650"/>
                </a:lnTo>
                <a:lnTo>
                  <a:pt x="103790" y="254650"/>
                </a:lnTo>
                <a:lnTo>
                  <a:pt x="94938" y="252894"/>
                </a:lnTo>
                <a:lnTo>
                  <a:pt x="75890" y="214044"/>
                </a:lnTo>
                <a:lnTo>
                  <a:pt x="73874" y="196395"/>
                </a:lnTo>
                <a:lnTo>
                  <a:pt x="72818" y="187451"/>
                </a:lnTo>
                <a:lnTo>
                  <a:pt x="72056" y="178562"/>
                </a:lnTo>
                <a:lnTo>
                  <a:pt x="72056" y="178181"/>
                </a:lnTo>
                <a:lnTo>
                  <a:pt x="81708" y="178181"/>
                </a:lnTo>
                <a:lnTo>
                  <a:pt x="193130" y="178020"/>
                </a:lnTo>
                <a:lnTo>
                  <a:pt x="195373" y="175894"/>
                </a:lnTo>
                <a:lnTo>
                  <a:pt x="194992" y="168909"/>
                </a:lnTo>
                <a:lnTo>
                  <a:pt x="194825" y="161956"/>
                </a:lnTo>
                <a:lnTo>
                  <a:pt x="194778" y="148050"/>
                </a:lnTo>
                <a:lnTo>
                  <a:pt x="194611" y="141096"/>
                </a:lnTo>
                <a:lnTo>
                  <a:pt x="192972" y="120903"/>
                </a:lnTo>
                <a:lnTo>
                  <a:pt x="72691" y="120903"/>
                </a:lnTo>
                <a:lnTo>
                  <a:pt x="73581" y="107541"/>
                </a:lnTo>
                <a:lnTo>
                  <a:pt x="87042" y="65024"/>
                </a:lnTo>
                <a:lnTo>
                  <a:pt x="92503" y="59943"/>
                </a:lnTo>
                <a:lnTo>
                  <a:pt x="178174" y="59943"/>
                </a:lnTo>
                <a:lnTo>
                  <a:pt x="172894" y="47497"/>
                </a:lnTo>
                <a:lnTo>
                  <a:pt x="158345" y="25860"/>
                </a:lnTo>
                <a:lnTo>
                  <a:pt x="140795" y="10985"/>
                </a:lnTo>
                <a:lnTo>
                  <a:pt x="121102" y="2492"/>
                </a:lnTo>
                <a:lnTo>
                  <a:pt x="100123" y="0"/>
                </a:lnTo>
                <a:close/>
              </a:path>
              <a:path w="195580" h="314325">
                <a:moveTo>
                  <a:pt x="189531" y="207518"/>
                </a:moveTo>
                <a:lnTo>
                  <a:pt x="129714" y="207518"/>
                </a:lnTo>
                <a:lnTo>
                  <a:pt x="126539" y="210946"/>
                </a:lnTo>
                <a:lnTo>
                  <a:pt x="125692" y="214044"/>
                </a:lnTo>
                <a:lnTo>
                  <a:pt x="123781" y="220872"/>
                </a:lnTo>
                <a:lnTo>
                  <a:pt x="103790" y="254650"/>
                </a:lnTo>
                <a:lnTo>
                  <a:pt x="179765" y="254650"/>
                </a:lnTo>
                <a:lnTo>
                  <a:pt x="180133" y="253952"/>
                </a:lnTo>
                <a:lnTo>
                  <a:pt x="187011" y="233527"/>
                </a:lnTo>
                <a:lnTo>
                  <a:pt x="191436" y="212089"/>
                </a:lnTo>
                <a:lnTo>
                  <a:pt x="191817" y="210946"/>
                </a:lnTo>
                <a:lnTo>
                  <a:pt x="191055" y="208661"/>
                </a:lnTo>
                <a:lnTo>
                  <a:pt x="190293" y="208280"/>
                </a:lnTo>
                <a:lnTo>
                  <a:pt x="189531" y="207518"/>
                </a:lnTo>
                <a:close/>
              </a:path>
              <a:path w="195580" h="314325">
                <a:moveTo>
                  <a:pt x="145871" y="207357"/>
                </a:moveTo>
                <a:lnTo>
                  <a:pt x="131619" y="207518"/>
                </a:lnTo>
                <a:lnTo>
                  <a:pt x="188769" y="207518"/>
                </a:lnTo>
                <a:lnTo>
                  <a:pt x="145871" y="207357"/>
                </a:lnTo>
                <a:close/>
              </a:path>
              <a:path w="195580" h="314325">
                <a:moveTo>
                  <a:pt x="193130" y="178020"/>
                </a:moveTo>
                <a:lnTo>
                  <a:pt x="159843" y="178020"/>
                </a:lnTo>
                <a:lnTo>
                  <a:pt x="185721" y="178181"/>
                </a:lnTo>
                <a:lnTo>
                  <a:pt x="192960" y="178181"/>
                </a:lnTo>
                <a:lnTo>
                  <a:pt x="193130" y="178020"/>
                </a:lnTo>
                <a:close/>
              </a:path>
              <a:path w="195580" h="314325">
                <a:moveTo>
                  <a:pt x="178174" y="59943"/>
                </a:moveTo>
                <a:lnTo>
                  <a:pt x="92503" y="59943"/>
                </a:lnTo>
                <a:lnTo>
                  <a:pt x="108886" y="60706"/>
                </a:lnTo>
                <a:lnTo>
                  <a:pt x="115871" y="64643"/>
                </a:lnTo>
                <a:lnTo>
                  <a:pt x="126285" y="106299"/>
                </a:lnTo>
                <a:lnTo>
                  <a:pt x="127936" y="120903"/>
                </a:lnTo>
                <a:lnTo>
                  <a:pt x="192972" y="120903"/>
                </a:lnTo>
                <a:lnTo>
                  <a:pt x="192647" y="116899"/>
                </a:lnTo>
                <a:lnTo>
                  <a:pt x="188801" y="93154"/>
                </a:lnTo>
                <a:lnTo>
                  <a:pt x="182431" y="69980"/>
                </a:lnTo>
                <a:lnTo>
                  <a:pt x="178174" y="59943"/>
                </a:lnTo>
                <a:close/>
              </a:path>
            </a:pathLst>
          </a:custGeom>
          <a:solidFill>
            <a:srgbClr val="930709"/>
          </a:solidFill>
        </p:spPr>
        <p:txBody>
          <a:bodyPr wrap="square" lIns="0" tIns="0" rIns="0" bIns="0" rtlCol="0"/>
          <a:lstStyle/>
          <a:p>
            <a:endParaRPr>
              <a:latin typeface="MedMen" panose="00000500000000000000" pitchFamily="50" charset="0"/>
            </a:endParaRPr>
          </a:p>
        </p:txBody>
      </p:sp>
      <p:sp>
        <p:nvSpPr>
          <p:cNvPr id="43" name="object 43"/>
          <p:cNvSpPr/>
          <p:nvPr/>
        </p:nvSpPr>
        <p:spPr>
          <a:xfrm>
            <a:off x="611594" y="3907595"/>
            <a:ext cx="195580" cy="313690"/>
          </a:xfrm>
          <a:custGeom>
            <a:avLst/>
            <a:gdLst/>
            <a:ahLst/>
            <a:cxnLst/>
            <a:rect l="l" t="t" r="r" b="b"/>
            <a:pathLst>
              <a:path w="195579" h="313689">
                <a:moveTo>
                  <a:pt x="96494" y="0"/>
                </a:moveTo>
                <a:lnTo>
                  <a:pt x="51967" y="15180"/>
                </a:lnTo>
                <a:lnTo>
                  <a:pt x="22133" y="50667"/>
                </a:lnTo>
                <a:lnTo>
                  <a:pt x="5239" y="99373"/>
                </a:lnTo>
                <a:lnTo>
                  <a:pt x="50" y="155563"/>
                </a:lnTo>
                <a:lnTo>
                  <a:pt x="0" y="170120"/>
                </a:lnTo>
                <a:lnTo>
                  <a:pt x="3656" y="205172"/>
                </a:lnTo>
                <a:lnTo>
                  <a:pt x="14332" y="245113"/>
                </a:lnTo>
                <a:lnTo>
                  <a:pt x="34581" y="281245"/>
                </a:lnTo>
                <a:lnTo>
                  <a:pt x="90324" y="313281"/>
                </a:lnTo>
                <a:lnTo>
                  <a:pt x="121638" y="310784"/>
                </a:lnTo>
                <a:lnTo>
                  <a:pt x="150125" y="295215"/>
                </a:lnTo>
                <a:lnTo>
                  <a:pt x="166356" y="277635"/>
                </a:lnTo>
                <a:lnTo>
                  <a:pt x="177948" y="257639"/>
                </a:lnTo>
                <a:lnTo>
                  <a:pt x="179032" y="254607"/>
                </a:lnTo>
                <a:lnTo>
                  <a:pt x="103607" y="254607"/>
                </a:lnTo>
                <a:lnTo>
                  <a:pt x="94785" y="253055"/>
                </a:lnTo>
                <a:lnTo>
                  <a:pt x="74332" y="211490"/>
                </a:lnTo>
                <a:lnTo>
                  <a:pt x="71678" y="179772"/>
                </a:lnTo>
                <a:lnTo>
                  <a:pt x="73608" y="177740"/>
                </a:lnTo>
                <a:lnTo>
                  <a:pt x="192928" y="177740"/>
                </a:lnTo>
                <a:lnTo>
                  <a:pt x="194956" y="176597"/>
                </a:lnTo>
                <a:lnTo>
                  <a:pt x="194532" y="169477"/>
                </a:lnTo>
                <a:lnTo>
                  <a:pt x="193858" y="155563"/>
                </a:lnTo>
                <a:lnTo>
                  <a:pt x="193261" y="140910"/>
                </a:lnTo>
                <a:lnTo>
                  <a:pt x="192445" y="126257"/>
                </a:lnTo>
                <a:lnTo>
                  <a:pt x="191974" y="121225"/>
                </a:lnTo>
                <a:lnTo>
                  <a:pt x="127037" y="121225"/>
                </a:lnTo>
                <a:lnTo>
                  <a:pt x="89170" y="121064"/>
                </a:lnTo>
                <a:lnTo>
                  <a:pt x="77202" y="120844"/>
                </a:lnTo>
                <a:lnTo>
                  <a:pt x="75272" y="120844"/>
                </a:lnTo>
                <a:lnTo>
                  <a:pt x="72567" y="118177"/>
                </a:lnTo>
                <a:lnTo>
                  <a:pt x="72567" y="116653"/>
                </a:lnTo>
                <a:lnTo>
                  <a:pt x="73823" y="105070"/>
                </a:lnTo>
                <a:lnTo>
                  <a:pt x="87629" y="64456"/>
                </a:lnTo>
                <a:lnTo>
                  <a:pt x="93039" y="60265"/>
                </a:lnTo>
                <a:lnTo>
                  <a:pt x="178010" y="60265"/>
                </a:lnTo>
                <a:lnTo>
                  <a:pt x="174672" y="52121"/>
                </a:lnTo>
                <a:lnTo>
                  <a:pt x="140819" y="12021"/>
                </a:lnTo>
                <a:lnTo>
                  <a:pt x="111911" y="1083"/>
                </a:lnTo>
                <a:lnTo>
                  <a:pt x="96494" y="0"/>
                </a:lnTo>
                <a:close/>
              </a:path>
              <a:path w="195579" h="313689">
                <a:moveTo>
                  <a:pt x="132739" y="207077"/>
                </a:moveTo>
                <a:lnTo>
                  <a:pt x="127329" y="207077"/>
                </a:lnTo>
                <a:lnTo>
                  <a:pt x="125780" y="209490"/>
                </a:lnTo>
                <a:lnTo>
                  <a:pt x="124624" y="214062"/>
                </a:lnTo>
                <a:lnTo>
                  <a:pt x="123206" y="221069"/>
                </a:lnTo>
                <a:lnTo>
                  <a:pt x="121720" y="228111"/>
                </a:lnTo>
                <a:lnTo>
                  <a:pt x="119946" y="235082"/>
                </a:lnTo>
                <a:lnTo>
                  <a:pt x="117664" y="241875"/>
                </a:lnTo>
                <a:lnTo>
                  <a:pt x="111632" y="250872"/>
                </a:lnTo>
                <a:lnTo>
                  <a:pt x="103607" y="254607"/>
                </a:lnTo>
                <a:lnTo>
                  <a:pt x="179032" y="254607"/>
                </a:lnTo>
                <a:lnTo>
                  <a:pt x="185773" y="235761"/>
                </a:lnTo>
                <a:lnTo>
                  <a:pt x="190702" y="212538"/>
                </a:lnTo>
                <a:lnTo>
                  <a:pt x="191682" y="207585"/>
                </a:lnTo>
                <a:lnTo>
                  <a:pt x="184517" y="207585"/>
                </a:lnTo>
                <a:lnTo>
                  <a:pt x="145719" y="207371"/>
                </a:lnTo>
                <a:lnTo>
                  <a:pt x="132739" y="207077"/>
                </a:lnTo>
                <a:close/>
              </a:path>
              <a:path w="195579" h="313689">
                <a:moveTo>
                  <a:pt x="191858" y="206696"/>
                </a:moveTo>
                <a:lnTo>
                  <a:pt x="187603" y="207585"/>
                </a:lnTo>
                <a:lnTo>
                  <a:pt x="191682" y="207585"/>
                </a:lnTo>
                <a:lnTo>
                  <a:pt x="191858" y="206696"/>
                </a:lnTo>
                <a:close/>
              </a:path>
              <a:path w="195579" h="313689">
                <a:moveTo>
                  <a:pt x="192928" y="177740"/>
                </a:moveTo>
                <a:lnTo>
                  <a:pt x="73608" y="177740"/>
                </a:lnTo>
                <a:lnTo>
                  <a:pt x="79399" y="178121"/>
                </a:lnTo>
                <a:lnTo>
                  <a:pt x="132739" y="178121"/>
                </a:lnTo>
                <a:lnTo>
                  <a:pt x="192537" y="177960"/>
                </a:lnTo>
                <a:lnTo>
                  <a:pt x="192928" y="177740"/>
                </a:lnTo>
                <a:close/>
              </a:path>
              <a:path w="195579" h="313689">
                <a:moveTo>
                  <a:pt x="192537" y="177960"/>
                </a:moveTo>
                <a:lnTo>
                  <a:pt x="172732" y="177960"/>
                </a:lnTo>
                <a:lnTo>
                  <a:pt x="186066" y="178121"/>
                </a:lnTo>
                <a:lnTo>
                  <a:pt x="192251" y="178121"/>
                </a:lnTo>
                <a:lnTo>
                  <a:pt x="192537" y="177960"/>
                </a:lnTo>
                <a:close/>
              </a:path>
              <a:path w="195579" h="313689">
                <a:moveTo>
                  <a:pt x="178010" y="60265"/>
                </a:moveTo>
                <a:lnTo>
                  <a:pt x="93039" y="60265"/>
                </a:lnTo>
                <a:lnTo>
                  <a:pt x="101535" y="60646"/>
                </a:lnTo>
                <a:lnTo>
                  <a:pt x="110032" y="61408"/>
                </a:lnTo>
                <a:lnTo>
                  <a:pt x="125151" y="96666"/>
                </a:lnTo>
                <a:lnTo>
                  <a:pt x="127037" y="121225"/>
                </a:lnTo>
                <a:lnTo>
                  <a:pt x="191974" y="121225"/>
                </a:lnTo>
                <a:lnTo>
                  <a:pt x="191083" y="111700"/>
                </a:lnTo>
                <a:lnTo>
                  <a:pt x="187837" y="91110"/>
                </a:lnTo>
                <a:lnTo>
                  <a:pt x="182487" y="71187"/>
                </a:lnTo>
                <a:lnTo>
                  <a:pt x="178010" y="60265"/>
                </a:lnTo>
                <a:close/>
              </a:path>
            </a:pathLst>
          </a:custGeom>
          <a:solidFill>
            <a:srgbClr val="930709"/>
          </a:solidFill>
        </p:spPr>
        <p:txBody>
          <a:bodyPr wrap="square" lIns="0" tIns="0" rIns="0" bIns="0" rtlCol="0"/>
          <a:lstStyle/>
          <a:p>
            <a:endParaRPr>
              <a:latin typeface="MedMen" panose="00000500000000000000" pitchFamily="50" charset="0"/>
            </a:endParaRPr>
          </a:p>
        </p:txBody>
      </p:sp>
      <p:sp>
        <p:nvSpPr>
          <p:cNvPr id="44" name="object 44"/>
          <p:cNvSpPr/>
          <p:nvPr/>
        </p:nvSpPr>
        <p:spPr>
          <a:xfrm>
            <a:off x="359663" y="3819144"/>
            <a:ext cx="234950" cy="396240"/>
          </a:xfrm>
          <a:custGeom>
            <a:avLst/>
            <a:gdLst/>
            <a:ahLst/>
            <a:cxnLst/>
            <a:rect l="l" t="t" r="r" b="b"/>
            <a:pathLst>
              <a:path w="234950" h="396239">
                <a:moveTo>
                  <a:pt x="69481" y="0"/>
                </a:moveTo>
                <a:lnTo>
                  <a:pt x="0" y="0"/>
                </a:lnTo>
                <a:lnTo>
                  <a:pt x="0" y="396239"/>
                </a:lnTo>
                <a:lnTo>
                  <a:pt x="66001" y="396239"/>
                </a:lnTo>
                <a:lnTo>
                  <a:pt x="66001" y="169798"/>
                </a:lnTo>
                <a:lnTo>
                  <a:pt x="66395" y="165861"/>
                </a:lnTo>
                <a:lnTo>
                  <a:pt x="66395" y="162051"/>
                </a:lnTo>
                <a:lnTo>
                  <a:pt x="234535" y="162051"/>
                </a:lnTo>
                <a:lnTo>
                  <a:pt x="234559" y="143128"/>
                </a:lnTo>
                <a:lnTo>
                  <a:pt x="117729" y="143128"/>
                </a:lnTo>
                <a:lnTo>
                  <a:pt x="116192" y="140461"/>
                </a:lnTo>
                <a:lnTo>
                  <a:pt x="115036" y="138556"/>
                </a:lnTo>
                <a:lnTo>
                  <a:pt x="114261" y="136524"/>
                </a:lnTo>
                <a:lnTo>
                  <a:pt x="70256" y="4952"/>
                </a:lnTo>
                <a:lnTo>
                  <a:pt x="69481" y="3428"/>
                </a:lnTo>
                <a:lnTo>
                  <a:pt x="69862" y="1523"/>
                </a:lnTo>
                <a:lnTo>
                  <a:pt x="69481" y="0"/>
                </a:lnTo>
                <a:close/>
              </a:path>
              <a:path w="234950" h="396239">
                <a:moveTo>
                  <a:pt x="234534" y="162432"/>
                </a:moveTo>
                <a:lnTo>
                  <a:pt x="167919" y="162432"/>
                </a:lnTo>
                <a:lnTo>
                  <a:pt x="168681" y="162813"/>
                </a:lnTo>
                <a:lnTo>
                  <a:pt x="168633" y="281812"/>
                </a:lnTo>
                <a:lnTo>
                  <a:pt x="168511" y="336889"/>
                </a:lnTo>
                <a:lnTo>
                  <a:pt x="168309" y="385063"/>
                </a:lnTo>
                <a:lnTo>
                  <a:pt x="168300" y="393953"/>
                </a:lnTo>
                <a:lnTo>
                  <a:pt x="170230" y="396239"/>
                </a:lnTo>
                <a:lnTo>
                  <a:pt x="177177" y="396239"/>
                </a:lnTo>
                <a:lnTo>
                  <a:pt x="188760" y="396079"/>
                </a:lnTo>
                <a:lnTo>
                  <a:pt x="234315" y="396079"/>
                </a:lnTo>
                <a:lnTo>
                  <a:pt x="234399" y="269136"/>
                </a:lnTo>
                <a:lnTo>
                  <a:pt x="234534" y="162432"/>
                </a:lnTo>
                <a:close/>
              </a:path>
              <a:path w="234950" h="396239">
                <a:moveTo>
                  <a:pt x="234315" y="396079"/>
                </a:moveTo>
                <a:lnTo>
                  <a:pt x="188760" y="396079"/>
                </a:lnTo>
                <a:lnTo>
                  <a:pt x="223507" y="396239"/>
                </a:lnTo>
                <a:lnTo>
                  <a:pt x="234315" y="396239"/>
                </a:lnTo>
                <a:lnTo>
                  <a:pt x="234315" y="396079"/>
                </a:lnTo>
                <a:close/>
              </a:path>
              <a:path w="234950" h="396239">
                <a:moveTo>
                  <a:pt x="234535" y="162051"/>
                </a:moveTo>
                <a:lnTo>
                  <a:pt x="68326" y="162051"/>
                </a:lnTo>
                <a:lnTo>
                  <a:pt x="80585" y="198036"/>
                </a:lnTo>
                <a:lnTo>
                  <a:pt x="92592" y="233425"/>
                </a:lnTo>
                <a:lnTo>
                  <a:pt x="104657" y="269196"/>
                </a:lnTo>
                <a:lnTo>
                  <a:pt x="116573" y="304799"/>
                </a:lnTo>
                <a:lnTo>
                  <a:pt x="118503" y="304799"/>
                </a:lnTo>
                <a:lnTo>
                  <a:pt x="130453" y="269136"/>
                </a:lnTo>
                <a:lnTo>
                  <a:pt x="154548" y="197715"/>
                </a:lnTo>
                <a:lnTo>
                  <a:pt x="166370" y="162432"/>
                </a:lnTo>
                <a:lnTo>
                  <a:pt x="234534" y="162432"/>
                </a:lnTo>
                <a:lnTo>
                  <a:pt x="234535" y="162051"/>
                </a:lnTo>
                <a:close/>
              </a:path>
              <a:path w="234950" h="396239">
                <a:moveTo>
                  <a:pt x="234695" y="0"/>
                </a:moveTo>
                <a:lnTo>
                  <a:pt x="165214" y="0"/>
                </a:lnTo>
                <a:lnTo>
                  <a:pt x="164833" y="2285"/>
                </a:lnTo>
                <a:lnTo>
                  <a:pt x="164759" y="4952"/>
                </a:lnTo>
                <a:lnTo>
                  <a:pt x="164439" y="6603"/>
                </a:lnTo>
                <a:lnTo>
                  <a:pt x="153499" y="38929"/>
                </a:lnTo>
                <a:lnTo>
                  <a:pt x="131767" y="103437"/>
                </a:lnTo>
                <a:lnTo>
                  <a:pt x="120827" y="135762"/>
                </a:lnTo>
                <a:lnTo>
                  <a:pt x="120053" y="138175"/>
                </a:lnTo>
                <a:lnTo>
                  <a:pt x="118897" y="140080"/>
                </a:lnTo>
                <a:lnTo>
                  <a:pt x="117729" y="143128"/>
                </a:lnTo>
                <a:lnTo>
                  <a:pt x="234559" y="143128"/>
                </a:lnTo>
                <a:lnTo>
                  <a:pt x="234683" y="37923"/>
                </a:lnTo>
                <a:lnTo>
                  <a:pt x="234695" y="0"/>
                </a:lnTo>
                <a:close/>
              </a:path>
            </a:pathLst>
          </a:custGeom>
          <a:solidFill>
            <a:srgbClr val="930709"/>
          </a:solidFill>
        </p:spPr>
        <p:txBody>
          <a:bodyPr wrap="square" lIns="0" tIns="0" rIns="0" bIns="0" rtlCol="0"/>
          <a:lstStyle/>
          <a:p>
            <a:endParaRPr>
              <a:latin typeface="MedMen" panose="00000500000000000000" pitchFamily="50" charset="0"/>
            </a:endParaRPr>
          </a:p>
        </p:txBody>
      </p:sp>
      <p:sp>
        <p:nvSpPr>
          <p:cNvPr id="45" name="object 45"/>
          <p:cNvSpPr/>
          <p:nvPr/>
        </p:nvSpPr>
        <p:spPr>
          <a:xfrm>
            <a:off x="1033272" y="3819144"/>
            <a:ext cx="234950" cy="398145"/>
          </a:xfrm>
          <a:custGeom>
            <a:avLst/>
            <a:gdLst/>
            <a:ahLst/>
            <a:cxnLst/>
            <a:rect l="l" t="t" r="r" b="b"/>
            <a:pathLst>
              <a:path w="234950" h="398145">
                <a:moveTo>
                  <a:pt x="234696" y="162559"/>
                </a:moveTo>
                <a:lnTo>
                  <a:pt x="166484" y="162559"/>
                </a:lnTo>
                <a:lnTo>
                  <a:pt x="168414" y="166750"/>
                </a:lnTo>
                <a:lnTo>
                  <a:pt x="169176" y="171068"/>
                </a:lnTo>
                <a:lnTo>
                  <a:pt x="169138" y="269591"/>
                </a:lnTo>
                <a:lnTo>
                  <a:pt x="169015" y="334220"/>
                </a:lnTo>
                <a:lnTo>
                  <a:pt x="168795" y="387349"/>
                </a:lnTo>
                <a:lnTo>
                  <a:pt x="168795" y="395477"/>
                </a:lnTo>
                <a:lnTo>
                  <a:pt x="171107" y="397763"/>
                </a:lnTo>
                <a:lnTo>
                  <a:pt x="178815" y="397382"/>
                </a:lnTo>
                <a:lnTo>
                  <a:pt x="190080" y="397222"/>
                </a:lnTo>
                <a:lnTo>
                  <a:pt x="234696" y="397222"/>
                </a:lnTo>
                <a:lnTo>
                  <a:pt x="234696" y="162559"/>
                </a:lnTo>
                <a:close/>
              </a:path>
              <a:path w="234950" h="398145">
                <a:moveTo>
                  <a:pt x="69367" y="0"/>
                </a:moveTo>
                <a:lnTo>
                  <a:pt x="0" y="0"/>
                </a:lnTo>
                <a:lnTo>
                  <a:pt x="333" y="2666"/>
                </a:lnTo>
                <a:lnTo>
                  <a:pt x="381" y="397382"/>
                </a:lnTo>
                <a:lnTo>
                  <a:pt x="66281" y="397382"/>
                </a:lnTo>
                <a:lnTo>
                  <a:pt x="66281" y="162940"/>
                </a:lnTo>
                <a:lnTo>
                  <a:pt x="67056" y="162559"/>
                </a:lnTo>
                <a:lnTo>
                  <a:pt x="234696" y="162559"/>
                </a:lnTo>
                <a:lnTo>
                  <a:pt x="234696" y="143509"/>
                </a:lnTo>
                <a:lnTo>
                  <a:pt x="117538" y="143509"/>
                </a:lnTo>
                <a:lnTo>
                  <a:pt x="116382" y="140842"/>
                </a:lnTo>
                <a:lnTo>
                  <a:pt x="114846" y="138937"/>
                </a:lnTo>
                <a:lnTo>
                  <a:pt x="114452" y="136524"/>
                </a:lnTo>
                <a:lnTo>
                  <a:pt x="103249" y="103753"/>
                </a:lnTo>
                <a:lnTo>
                  <a:pt x="92154" y="70945"/>
                </a:lnTo>
                <a:lnTo>
                  <a:pt x="81130" y="38066"/>
                </a:lnTo>
                <a:lnTo>
                  <a:pt x="70142" y="5079"/>
                </a:lnTo>
                <a:lnTo>
                  <a:pt x="69748" y="3428"/>
                </a:lnTo>
                <a:lnTo>
                  <a:pt x="69748" y="1523"/>
                </a:lnTo>
                <a:lnTo>
                  <a:pt x="69367" y="0"/>
                </a:lnTo>
                <a:close/>
              </a:path>
              <a:path w="234950" h="398145">
                <a:moveTo>
                  <a:pt x="234696" y="397222"/>
                </a:moveTo>
                <a:lnTo>
                  <a:pt x="190080" y="397222"/>
                </a:lnTo>
                <a:lnTo>
                  <a:pt x="223519" y="397382"/>
                </a:lnTo>
                <a:lnTo>
                  <a:pt x="234696" y="397382"/>
                </a:lnTo>
                <a:lnTo>
                  <a:pt x="234696" y="397222"/>
                </a:lnTo>
                <a:close/>
              </a:path>
              <a:path w="234950" h="398145">
                <a:moveTo>
                  <a:pt x="166484" y="162559"/>
                </a:moveTo>
                <a:lnTo>
                  <a:pt x="68592" y="162559"/>
                </a:lnTo>
                <a:lnTo>
                  <a:pt x="80675" y="198205"/>
                </a:lnTo>
                <a:lnTo>
                  <a:pt x="104688" y="269591"/>
                </a:lnTo>
                <a:lnTo>
                  <a:pt x="116763" y="305307"/>
                </a:lnTo>
                <a:lnTo>
                  <a:pt x="118313" y="305307"/>
                </a:lnTo>
                <a:lnTo>
                  <a:pt x="142541" y="233886"/>
                </a:lnTo>
                <a:lnTo>
                  <a:pt x="154567" y="198205"/>
                </a:lnTo>
                <a:lnTo>
                  <a:pt x="166484" y="162559"/>
                </a:lnTo>
                <a:close/>
              </a:path>
              <a:path w="234950" h="398145">
                <a:moveTo>
                  <a:pt x="234315" y="0"/>
                </a:moveTo>
                <a:lnTo>
                  <a:pt x="166484" y="0"/>
                </a:lnTo>
                <a:lnTo>
                  <a:pt x="120243" y="138175"/>
                </a:lnTo>
                <a:lnTo>
                  <a:pt x="119849" y="139699"/>
                </a:lnTo>
                <a:lnTo>
                  <a:pt x="118694" y="141223"/>
                </a:lnTo>
                <a:lnTo>
                  <a:pt x="117538" y="143509"/>
                </a:lnTo>
                <a:lnTo>
                  <a:pt x="234696" y="143509"/>
                </a:lnTo>
                <a:lnTo>
                  <a:pt x="234644" y="5079"/>
                </a:lnTo>
                <a:lnTo>
                  <a:pt x="234418" y="3428"/>
                </a:lnTo>
                <a:lnTo>
                  <a:pt x="234315" y="0"/>
                </a:lnTo>
                <a:close/>
              </a:path>
            </a:pathLst>
          </a:custGeom>
          <a:solidFill>
            <a:srgbClr val="930709"/>
          </a:solidFill>
        </p:spPr>
        <p:txBody>
          <a:bodyPr wrap="square" lIns="0" tIns="0" rIns="0" bIns="0" rtlCol="0"/>
          <a:lstStyle/>
          <a:p>
            <a:endParaRPr>
              <a:latin typeface="MedMen" panose="00000500000000000000" pitchFamily="50" charset="0"/>
            </a:endParaRPr>
          </a:p>
        </p:txBody>
      </p:sp>
      <p:sp>
        <p:nvSpPr>
          <p:cNvPr id="46" name="object 46"/>
          <p:cNvSpPr/>
          <p:nvPr/>
        </p:nvSpPr>
        <p:spPr>
          <a:xfrm>
            <a:off x="830580" y="3819144"/>
            <a:ext cx="184785" cy="403860"/>
          </a:xfrm>
          <a:custGeom>
            <a:avLst/>
            <a:gdLst/>
            <a:ahLst/>
            <a:cxnLst/>
            <a:rect l="l" t="t" r="r" b="b"/>
            <a:pathLst>
              <a:path w="184784" h="403860">
                <a:moveTo>
                  <a:pt x="60823" y="87566"/>
                </a:moveTo>
                <a:lnTo>
                  <a:pt x="18986" y="117728"/>
                </a:lnTo>
                <a:lnTo>
                  <a:pt x="4711" y="159930"/>
                </a:lnTo>
                <a:lnTo>
                  <a:pt x="1800" y="199003"/>
                </a:lnTo>
                <a:lnTo>
                  <a:pt x="212" y="247616"/>
                </a:lnTo>
                <a:lnTo>
                  <a:pt x="0" y="271779"/>
                </a:lnTo>
                <a:lnTo>
                  <a:pt x="405" y="286619"/>
                </a:lnTo>
                <a:lnTo>
                  <a:pt x="5041" y="331088"/>
                </a:lnTo>
                <a:lnTo>
                  <a:pt x="18877" y="373558"/>
                </a:lnTo>
                <a:lnTo>
                  <a:pt x="56705" y="403336"/>
                </a:lnTo>
                <a:lnTo>
                  <a:pt x="73321" y="402671"/>
                </a:lnTo>
                <a:lnTo>
                  <a:pt x="89103" y="395350"/>
                </a:lnTo>
                <a:lnTo>
                  <a:pt x="95107" y="389891"/>
                </a:lnTo>
                <a:lnTo>
                  <a:pt x="100530" y="383682"/>
                </a:lnTo>
                <a:lnTo>
                  <a:pt x="110794" y="370585"/>
                </a:lnTo>
                <a:lnTo>
                  <a:pt x="112737" y="368299"/>
                </a:lnTo>
                <a:lnTo>
                  <a:pt x="114287" y="365505"/>
                </a:lnTo>
                <a:lnTo>
                  <a:pt x="116217" y="362838"/>
                </a:lnTo>
                <a:lnTo>
                  <a:pt x="184403" y="362838"/>
                </a:lnTo>
                <a:lnTo>
                  <a:pt x="184403" y="339836"/>
                </a:lnTo>
                <a:lnTo>
                  <a:pt x="89579" y="339836"/>
                </a:lnTo>
                <a:lnTo>
                  <a:pt x="83287" y="337437"/>
                </a:lnTo>
                <a:lnTo>
                  <a:pt x="68110" y="296417"/>
                </a:lnTo>
                <a:lnTo>
                  <a:pt x="65193" y="241633"/>
                </a:lnTo>
                <a:lnTo>
                  <a:pt x="66250" y="214104"/>
                </a:lnTo>
                <a:lnTo>
                  <a:pt x="72428" y="172799"/>
                </a:lnTo>
                <a:lnTo>
                  <a:pt x="86182" y="151002"/>
                </a:lnTo>
                <a:lnTo>
                  <a:pt x="184403" y="151002"/>
                </a:lnTo>
                <a:lnTo>
                  <a:pt x="184403" y="128904"/>
                </a:lnTo>
                <a:lnTo>
                  <a:pt x="116992" y="128904"/>
                </a:lnTo>
                <a:lnTo>
                  <a:pt x="112737" y="121919"/>
                </a:lnTo>
                <a:lnTo>
                  <a:pt x="109639" y="117347"/>
                </a:lnTo>
                <a:lnTo>
                  <a:pt x="106146" y="112267"/>
                </a:lnTo>
                <a:lnTo>
                  <a:pt x="84901" y="92940"/>
                </a:lnTo>
                <a:lnTo>
                  <a:pt x="60823" y="87566"/>
                </a:lnTo>
                <a:close/>
              </a:path>
              <a:path w="184784" h="403860">
                <a:moveTo>
                  <a:pt x="184403" y="362838"/>
                </a:moveTo>
                <a:lnTo>
                  <a:pt x="116217" y="362838"/>
                </a:lnTo>
                <a:lnTo>
                  <a:pt x="116611" y="363219"/>
                </a:lnTo>
                <a:lnTo>
                  <a:pt x="117386" y="363219"/>
                </a:lnTo>
                <a:lnTo>
                  <a:pt x="118160" y="363600"/>
                </a:lnTo>
                <a:lnTo>
                  <a:pt x="118225" y="373558"/>
                </a:lnTo>
                <a:lnTo>
                  <a:pt x="118541" y="380618"/>
                </a:lnTo>
                <a:lnTo>
                  <a:pt x="118096" y="389891"/>
                </a:lnTo>
                <a:lnTo>
                  <a:pt x="117767" y="395731"/>
                </a:lnTo>
                <a:lnTo>
                  <a:pt x="120484" y="397636"/>
                </a:lnTo>
                <a:lnTo>
                  <a:pt x="127063" y="397636"/>
                </a:lnTo>
                <a:lnTo>
                  <a:pt x="138691" y="397476"/>
                </a:lnTo>
                <a:lnTo>
                  <a:pt x="184403" y="397476"/>
                </a:lnTo>
                <a:lnTo>
                  <a:pt x="184403" y="362838"/>
                </a:lnTo>
                <a:close/>
              </a:path>
              <a:path w="184784" h="403860">
                <a:moveTo>
                  <a:pt x="184403" y="397476"/>
                </a:moveTo>
                <a:lnTo>
                  <a:pt x="138691" y="397476"/>
                </a:lnTo>
                <a:lnTo>
                  <a:pt x="173558" y="397636"/>
                </a:lnTo>
                <a:lnTo>
                  <a:pt x="184403" y="397636"/>
                </a:lnTo>
                <a:lnTo>
                  <a:pt x="184403" y="397476"/>
                </a:lnTo>
                <a:close/>
              </a:path>
              <a:path w="184784" h="403860">
                <a:moveTo>
                  <a:pt x="184403" y="151002"/>
                </a:moveTo>
                <a:lnTo>
                  <a:pt x="96189" y="151002"/>
                </a:lnTo>
                <a:lnTo>
                  <a:pt x="101333" y="153923"/>
                </a:lnTo>
                <a:lnTo>
                  <a:pt x="105028" y="159511"/>
                </a:lnTo>
                <a:lnTo>
                  <a:pt x="117068" y="203961"/>
                </a:lnTo>
                <a:lnTo>
                  <a:pt x="117397" y="214104"/>
                </a:lnTo>
                <a:lnTo>
                  <a:pt x="117363" y="224520"/>
                </a:lnTo>
                <a:lnTo>
                  <a:pt x="117179" y="234912"/>
                </a:lnTo>
                <a:lnTo>
                  <a:pt x="117068" y="245363"/>
                </a:lnTo>
                <a:lnTo>
                  <a:pt x="118236" y="245744"/>
                </a:lnTo>
                <a:lnTo>
                  <a:pt x="120573" y="245744"/>
                </a:lnTo>
                <a:lnTo>
                  <a:pt x="118644" y="262584"/>
                </a:lnTo>
                <a:lnTo>
                  <a:pt x="112407" y="313054"/>
                </a:lnTo>
                <a:lnTo>
                  <a:pt x="89579" y="339836"/>
                </a:lnTo>
                <a:lnTo>
                  <a:pt x="184403" y="339836"/>
                </a:lnTo>
                <a:lnTo>
                  <a:pt x="184403" y="151002"/>
                </a:lnTo>
                <a:close/>
              </a:path>
              <a:path w="184784" h="403860">
                <a:moveTo>
                  <a:pt x="183629" y="0"/>
                </a:moveTo>
                <a:lnTo>
                  <a:pt x="118935" y="0"/>
                </a:lnTo>
                <a:lnTo>
                  <a:pt x="118541" y="3047"/>
                </a:lnTo>
                <a:lnTo>
                  <a:pt x="118160" y="6222"/>
                </a:lnTo>
                <a:lnTo>
                  <a:pt x="118160" y="120395"/>
                </a:lnTo>
                <a:lnTo>
                  <a:pt x="117386" y="123570"/>
                </a:lnTo>
                <a:lnTo>
                  <a:pt x="116992" y="128904"/>
                </a:lnTo>
                <a:lnTo>
                  <a:pt x="184403" y="128904"/>
                </a:lnTo>
                <a:lnTo>
                  <a:pt x="184403" y="6222"/>
                </a:lnTo>
                <a:lnTo>
                  <a:pt x="183629" y="0"/>
                </a:lnTo>
                <a:close/>
              </a:path>
            </a:pathLst>
          </a:custGeom>
          <a:solidFill>
            <a:srgbClr val="930709"/>
          </a:solidFill>
        </p:spPr>
        <p:txBody>
          <a:bodyPr wrap="square" lIns="0" tIns="0" rIns="0" bIns="0" rtlCol="0"/>
          <a:lstStyle/>
          <a:p>
            <a:endParaRPr>
              <a:latin typeface="MedMen" panose="00000500000000000000" pitchFamily="50" charset="0"/>
            </a:endParaRPr>
          </a:p>
        </p:txBody>
      </p:sp>
      <p:sp>
        <p:nvSpPr>
          <p:cNvPr id="47" name="object 47"/>
          <p:cNvSpPr/>
          <p:nvPr/>
        </p:nvSpPr>
        <p:spPr>
          <a:xfrm>
            <a:off x="1508760" y="2039111"/>
            <a:ext cx="467995" cy="398145"/>
          </a:xfrm>
          <a:custGeom>
            <a:avLst/>
            <a:gdLst/>
            <a:ahLst/>
            <a:cxnLst/>
            <a:rect l="l" t="t" r="r" b="b"/>
            <a:pathLst>
              <a:path w="467994" h="398144">
                <a:moveTo>
                  <a:pt x="89915" y="174498"/>
                </a:moveTo>
                <a:lnTo>
                  <a:pt x="35391" y="195393"/>
                </a:lnTo>
                <a:lnTo>
                  <a:pt x="0" y="227964"/>
                </a:lnTo>
                <a:lnTo>
                  <a:pt x="21462" y="234696"/>
                </a:lnTo>
                <a:lnTo>
                  <a:pt x="29904" y="237932"/>
                </a:lnTo>
                <a:lnTo>
                  <a:pt x="60959" y="267184"/>
                </a:lnTo>
                <a:lnTo>
                  <a:pt x="87249" y="314833"/>
                </a:lnTo>
                <a:lnTo>
                  <a:pt x="108251" y="360822"/>
                </a:lnTo>
                <a:lnTo>
                  <a:pt x="120777" y="397763"/>
                </a:lnTo>
                <a:lnTo>
                  <a:pt x="136271" y="384428"/>
                </a:lnTo>
                <a:lnTo>
                  <a:pt x="175259" y="357632"/>
                </a:lnTo>
                <a:lnTo>
                  <a:pt x="210820" y="336930"/>
                </a:lnTo>
                <a:lnTo>
                  <a:pt x="225419" y="300196"/>
                </a:lnTo>
                <a:lnTo>
                  <a:pt x="248384" y="256666"/>
                </a:lnTo>
                <a:lnTo>
                  <a:pt x="256583" y="243966"/>
                </a:lnTo>
                <a:lnTo>
                  <a:pt x="157734" y="243966"/>
                </a:lnTo>
                <a:lnTo>
                  <a:pt x="140708" y="213127"/>
                </a:lnTo>
                <a:lnTo>
                  <a:pt x="123824" y="191468"/>
                </a:lnTo>
                <a:lnTo>
                  <a:pt x="106941" y="178690"/>
                </a:lnTo>
                <a:lnTo>
                  <a:pt x="89915" y="174498"/>
                </a:lnTo>
                <a:close/>
              </a:path>
              <a:path w="467994" h="398144">
                <a:moveTo>
                  <a:pt x="443738" y="0"/>
                </a:moveTo>
                <a:lnTo>
                  <a:pt x="395235" y="25433"/>
                </a:lnTo>
                <a:lnTo>
                  <a:pt x="354393" y="49323"/>
                </a:lnTo>
                <a:lnTo>
                  <a:pt x="313074" y="77475"/>
                </a:lnTo>
                <a:lnTo>
                  <a:pt x="272541" y="110998"/>
                </a:lnTo>
                <a:lnTo>
                  <a:pt x="239779" y="142793"/>
                </a:lnTo>
                <a:lnTo>
                  <a:pt x="210851" y="174767"/>
                </a:lnTo>
                <a:lnTo>
                  <a:pt x="184066" y="208099"/>
                </a:lnTo>
                <a:lnTo>
                  <a:pt x="157734" y="243966"/>
                </a:lnTo>
                <a:lnTo>
                  <a:pt x="256583" y="243966"/>
                </a:lnTo>
                <a:lnTo>
                  <a:pt x="278382" y="210200"/>
                </a:lnTo>
                <a:lnTo>
                  <a:pt x="314197" y="164464"/>
                </a:lnTo>
                <a:lnTo>
                  <a:pt x="352256" y="123959"/>
                </a:lnTo>
                <a:lnTo>
                  <a:pt x="389397" y="90074"/>
                </a:lnTo>
                <a:lnTo>
                  <a:pt x="424658" y="61952"/>
                </a:lnTo>
                <a:lnTo>
                  <a:pt x="457072" y="38735"/>
                </a:lnTo>
                <a:lnTo>
                  <a:pt x="467867" y="31368"/>
                </a:lnTo>
                <a:lnTo>
                  <a:pt x="443738" y="0"/>
                </a:lnTo>
                <a:close/>
              </a:path>
            </a:pathLst>
          </a:custGeom>
          <a:solidFill>
            <a:srgbClr val="930709"/>
          </a:solidFill>
        </p:spPr>
        <p:txBody>
          <a:bodyPr wrap="square" lIns="0" tIns="0" rIns="0" bIns="0" rtlCol="0"/>
          <a:lstStyle/>
          <a:p>
            <a:endParaRPr>
              <a:latin typeface="MedMen" panose="00000500000000000000" pitchFamily="50" charset="0"/>
            </a:endParaRPr>
          </a:p>
        </p:txBody>
      </p:sp>
      <p:sp>
        <p:nvSpPr>
          <p:cNvPr id="2" name="Title 1"/>
          <p:cNvSpPr>
            <a:spLocks noGrp="1"/>
          </p:cNvSpPr>
          <p:nvPr>
            <p:ph type="title"/>
          </p:nvPr>
        </p:nvSpPr>
        <p:spPr/>
        <p:txBody>
          <a:bodyPr/>
          <a:lstStyle/>
          <a:p>
            <a:r>
              <a:rPr lang="en-US"/>
              <a:t>Who We Are</a:t>
            </a:r>
          </a:p>
        </p:txBody>
      </p:sp>
      <p:sp>
        <p:nvSpPr>
          <p:cNvPr id="49" name="Rectangle 48">
            <a:extLst>
              <a:ext uri="{FF2B5EF4-FFF2-40B4-BE49-F238E27FC236}">
                <a16:creationId xmlns:a16="http://schemas.microsoft.com/office/drawing/2014/main" id="{5A858583-BA43-40F5-A0FA-F54CF8DC9BCD}"/>
              </a:ext>
            </a:extLst>
          </p:cNvPr>
          <p:cNvSpPr/>
          <p:nvPr/>
        </p:nvSpPr>
        <p:spPr>
          <a:xfrm>
            <a:off x="312101" y="6170831"/>
            <a:ext cx="1735717" cy="43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237CA15-0084-0944-9A15-47CA5481B17D}"/>
              </a:ext>
            </a:extLst>
          </p:cNvPr>
          <p:cNvSpPr/>
          <p:nvPr/>
        </p:nvSpPr>
        <p:spPr>
          <a:xfrm>
            <a:off x="8275319" y="6191757"/>
            <a:ext cx="573152" cy="417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346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7752" y="4735670"/>
            <a:ext cx="7279469" cy="543077"/>
          </a:xfrm>
        </p:spPr>
        <p:txBody>
          <a:bodyPr/>
          <a:lstStyle/>
          <a:p>
            <a:pPr marL="101600" indent="0" algn="ctr">
              <a:buNone/>
            </a:pPr>
            <a:r>
              <a:rPr lang="en-US" sz="2800" b="1" dirty="0"/>
              <a:t>Why North Hempstead and </a:t>
            </a:r>
            <a:br>
              <a:rPr lang="en-US" sz="2800" b="1" dirty="0"/>
            </a:br>
            <a:r>
              <a:rPr lang="en-US" sz="2800" b="1" dirty="0"/>
              <a:t>the Manhasset Neighborhood?</a:t>
            </a:r>
          </a:p>
        </p:txBody>
      </p:sp>
      <p:sp>
        <p:nvSpPr>
          <p:cNvPr id="5" name="Rectangle 4">
            <a:extLst>
              <a:ext uri="{FF2B5EF4-FFF2-40B4-BE49-F238E27FC236}">
                <a16:creationId xmlns:a16="http://schemas.microsoft.com/office/drawing/2014/main" id="{5BDEDCBD-AD8D-A742-B55B-61D608F9125A}"/>
              </a:ext>
            </a:extLst>
          </p:cNvPr>
          <p:cNvSpPr/>
          <p:nvPr/>
        </p:nvSpPr>
        <p:spPr>
          <a:xfrm>
            <a:off x="8275319" y="6191757"/>
            <a:ext cx="573152" cy="417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264532A-6A24-494A-B0EC-A80452C5307C}"/>
              </a:ext>
            </a:extLst>
          </p:cNvPr>
          <p:cNvSpPr/>
          <p:nvPr/>
        </p:nvSpPr>
        <p:spPr>
          <a:xfrm>
            <a:off x="-1" y="6191757"/>
            <a:ext cx="2252133" cy="417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40EE929-C8B7-1448-AC8A-ADE7366CA7B8}"/>
              </a:ext>
            </a:extLst>
          </p:cNvPr>
          <p:cNvPicPr>
            <a:picLocks noChangeAspect="1"/>
          </p:cNvPicPr>
          <p:nvPr/>
        </p:nvPicPr>
        <p:blipFill rotWithShape="1">
          <a:blip r:embed="rId3"/>
          <a:srcRect t="37794" b="24579"/>
          <a:stretch/>
        </p:blipFill>
        <p:spPr>
          <a:xfrm>
            <a:off x="251321" y="394447"/>
            <a:ext cx="8552329" cy="2410040"/>
          </a:xfrm>
          <a:prstGeom prst="rect">
            <a:avLst/>
          </a:prstGeom>
        </p:spPr>
      </p:pic>
    </p:spTree>
    <p:extLst>
      <p:ext uri="{BB962C8B-B14F-4D97-AF65-F5344CB8AC3E}">
        <p14:creationId xmlns:p14="http://schemas.microsoft.com/office/powerpoint/2010/main" val="3586538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Security </a:t>
            </a:r>
          </a:p>
        </p:txBody>
      </p:sp>
      <p:sp>
        <p:nvSpPr>
          <p:cNvPr id="3" name="Rectangle 2">
            <a:extLst>
              <a:ext uri="{FF2B5EF4-FFF2-40B4-BE49-F238E27FC236}">
                <a16:creationId xmlns:a16="http://schemas.microsoft.com/office/drawing/2014/main" id="{5A858583-BA43-40F5-A0FA-F54CF8DC9BCD}"/>
              </a:ext>
            </a:extLst>
          </p:cNvPr>
          <p:cNvSpPr/>
          <p:nvPr/>
        </p:nvSpPr>
        <p:spPr>
          <a:xfrm>
            <a:off x="312101" y="6170831"/>
            <a:ext cx="1735717" cy="20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2FEF8D-84D7-43F6-B23D-049850328CCA}"/>
              </a:ext>
            </a:extLst>
          </p:cNvPr>
          <p:cNvSpPr txBox="1"/>
          <p:nvPr/>
        </p:nvSpPr>
        <p:spPr>
          <a:xfrm>
            <a:off x="312101" y="1078664"/>
            <a:ext cx="5323155" cy="4293483"/>
          </a:xfrm>
          <a:prstGeom prst="rect">
            <a:avLst/>
          </a:prstGeom>
          <a:noFill/>
        </p:spPr>
        <p:txBody>
          <a:bodyPr wrap="square" rtlCol="0">
            <a:spAutoFit/>
          </a:bodyPr>
          <a:lstStyle/>
          <a:p>
            <a:r>
              <a:rPr lang="en-US" sz="1800" b="1" dirty="0">
                <a:solidFill>
                  <a:schemeClr val="bg2"/>
                </a:solidFill>
                <a:latin typeface="MedMen"/>
              </a:rPr>
              <a:t>Nation Leading Security Systems</a:t>
            </a:r>
            <a:br>
              <a:rPr lang="en-US" sz="1800" b="1" dirty="0">
                <a:solidFill>
                  <a:schemeClr val="bg2"/>
                </a:solidFill>
                <a:latin typeface="MedMen"/>
              </a:rPr>
            </a:br>
            <a:endParaRPr lang="en-US" sz="1800" b="1" dirty="0">
              <a:solidFill>
                <a:schemeClr val="bg2"/>
              </a:solidFill>
              <a:latin typeface="MedMen"/>
            </a:endParaRPr>
          </a:p>
          <a:p>
            <a:pPr marL="285750" indent="-285750">
              <a:lnSpc>
                <a:spcPct val="150000"/>
              </a:lnSpc>
              <a:buFont typeface="Arial" panose="020B0604020202020204" pitchFamily="34" charset="0"/>
              <a:buChar char="•"/>
            </a:pPr>
            <a:r>
              <a:rPr lang="en-US" sz="1600" dirty="0">
                <a:latin typeface="MedMen"/>
              </a:rPr>
              <a:t>Audible Alarm, Silent Alarm, Vibration Sensors</a:t>
            </a:r>
          </a:p>
          <a:p>
            <a:pPr marL="285750" indent="-285750">
              <a:lnSpc>
                <a:spcPct val="150000"/>
              </a:lnSpc>
              <a:buFont typeface="Arial" panose="020B0604020202020204" pitchFamily="34" charset="0"/>
              <a:buChar char="•"/>
            </a:pPr>
            <a:r>
              <a:rPr lang="en-US" sz="1600" dirty="0">
                <a:latin typeface="MedMen"/>
              </a:rPr>
              <a:t>Video Surveillance 24/7</a:t>
            </a:r>
          </a:p>
          <a:p>
            <a:pPr marL="285750" indent="-285750">
              <a:lnSpc>
                <a:spcPct val="150000"/>
              </a:lnSpc>
              <a:buFont typeface="Arial" panose="020B0604020202020204" pitchFamily="34" charset="0"/>
              <a:buChar char="•"/>
            </a:pPr>
            <a:r>
              <a:rPr lang="en-US" sz="1600" dirty="0">
                <a:latin typeface="MedMen"/>
              </a:rPr>
              <a:t>Barriers to Entry</a:t>
            </a:r>
          </a:p>
          <a:p>
            <a:pPr marL="285750" indent="-285750">
              <a:lnSpc>
                <a:spcPct val="150000"/>
              </a:lnSpc>
              <a:buFont typeface="Arial" panose="020B0604020202020204" pitchFamily="34" charset="0"/>
              <a:buChar char="•"/>
            </a:pPr>
            <a:r>
              <a:rPr lang="en-US" sz="1600" dirty="0">
                <a:latin typeface="MedMen"/>
              </a:rPr>
              <a:t>Visitor Control</a:t>
            </a:r>
          </a:p>
          <a:p>
            <a:pPr marL="285750" indent="-285750">
              <a:lnSpc>
                <a:spcPct val="150000"/>
              </a:lnSpc>
              <a:buFont typeface="Arial" panose="020B0604020202020204" pitchFamily="34" charset="0"/>
              <a:buChar char="•"/>
            </a:pPr>
            <a:r>
              <a:rPr lang="en-US" sz="1600" dirty="0">
                <a:latin typeface="MedMen"/>
              </a:rPr>
              <a:t>At Least Two Security Guards for Hours of Operation</a:t>
            </a:r>
          </a:p>
          <a:p>
            <a:pPr marL="285750" indent="-285750">
              <a:lnSpc>
                <a:spcPct val="150000"/>
              </a:lnSpc>
              <a:buFont typeface="Arial" panose="020B0604020202020204" pitchFamily="34" charset="0"/>
              <a:buChar char="•"/>
            </a:pPr>
            <a:r>
              <a:rPr lang="en-US" sz="1600" dirty="0">
                <a:latin typeface="MedMen"/>
              </a:rPr>
              <a:t>Security Perimeter Walk Arounds</a:t>
            </a:r>
          </a:p>
          <a:p>
            <a:pPr marL="285750" indent="-285750">
              <a:lnSpc>
                <a:spcPct val="150000"/>
              </a:lnSpc>
              <a:buFont typeface="Arial" panose="020B0604020202020204" pitchFamily="34" charset="0"/>
              <a:buChar char="•"/>
            </a:pPr>
            <a:r>
              <a:rPr lang="en-US" sz="1600" dirty="0">
                <a:latin typeface="MedMen"/>
              </a:rPr>
              <a:t>Illuminated Exterior</a:t>
            </a:r>
          </a:p>
          <a:p>
            <a:pPr marL="285750" indent="-285750">
              <a:lnSpc>
                <a:spcPct val="150000"/>
              </a:lnSpc>
              <a:buFont typeface="Arial" panose="020B0604020202020204" pitchFamily="34" charset="0"/>
              <a:buChar char="•"/>
            </a:pPr>
            <a:r>
              <a:rPr lang="en-US" sz="1600" dirty="0">
                <a:latin typeface="MedMen"/>
              </a:rPr>
              <a:t>No infractions across our 19 facilities</a:t>
            </a:r>
          </a:p>
          <a:p>
            <a:pPr>
              <a:lnSpc>
                <a:spcPct val="150000"/>
              </a:lnSpc>
            </a:pPr>
            <a:r>
              <a:rPr lang="en-US" sz="1500" dirty="0">
                <a:latin typeface="MedMen"/>
              </a:rPr>
              <a:t/>
            </a:r>
            <a:br>
              <a:rPr lang="en-US" sz="1500" dirty="0">
                <a:latin typeface="MedMen"/>
              </a:rPr>
            </a:br>
            <a:endParaRPr lang="en-US" sz="1500" dirty="0">
              <a:latin typeface="MedMen"/>
            </a:endParaRPr>
          </a:p>
        </p:txBody>
      </p:sp>
      <p:pic>
        <p:nvPicPr>
          <p:cNvPr id="7" name="Picture 6"/>
          <p:cNvPicPr>
            <a:picLocks noChangeAspect="1"/>
          </p:cNvPicPr>
          <p:nvPr/>
        </p:nvPicPr>
        <p:blipFill rotWithShape="1">
          <a:blip r:embed="rId3"/>
          <a:srcRect l="5824" t="14095"/>
          <a:stretch/>
        </p:blipFill>
        <p:spPr>
          <a:xfrm>
            <a:off x="5419827" y="3040739"/>
            <a:ext cx="2855492" cy="2692507"/>
          </a:xfrm>
          <a:prstGeom prst="rect">
            <a:avLst/>
          </a:prstGeom>
          <a:ln w="38100">
            <a:solidFill>
              <a:schemeClr val="bg2"/>
            </a:solidFill>
          </a:ln>
        </p:spPr>
      </p:pic>
      <p:sp>
        <p:nvSpPr>
          <p:cNvPr id="6" name="Rectangle 5">
            <a:extLst>
              <a:ext uri="{FF2B5EF4-FFF2-40B4-BE49-F238E27FC236}">
                <a16:creationId xmlns:a16="http://schemas.microsoft.com/office/drawing/2014/main" id="{5A858583-BA43-40F5-A0FA-F54CF8DC9BCD}"/>
              </a:ext>
            </a:extLst>
          </p:cNvPr>
          <p:cNvSpPr/>
          <p:nvPr/>
        </p:nvSpPr>
        <p:spPr>
          <a:xfrm>
            <a:off x="312101" y="6170831"/>
            <a:ext cx="1735717" cy="43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E7146A-C58A-464F-965C-993EBA8E28EF}"/>
              </a:ext>
            </a:extLst>
          </p:cNvPr>
          <p:cNvSpPr/>
          <p:nvPr/>
        </p:nvSpPr>
        <p:spPr>
          <a:xfrm>
            <a:off x="8275319" y="6191757"/>
            <a:ext cx="573152" cy="417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020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Customer Flow and Management</a:t>
            </a:r>
          </a:p>
        </p:txBody>
      </p:sp>
      <p:sp>
        <p:nvSpPr>
          <p:cNvPr id="3" name="Rectangle 2">
            <a:extLst>
              <a:ext uri="{FF2B5EF4-FFF2-40B4-BE49-F238E27FC236}">
                <a16:creationId xmlns:a16="http://schemas.microsoft.com/office/drawing/2014/main" id="{5A858583-BA43-40F5-A0FA-F54CF8DC9BCD}"/>
              </a:ext>
            </a:extLst>
          </p:cNvPr>
          <p:cNvSpPr/>
          <p:nvPr/>
        </p:nvSpPr>
        <p:spPr>
          <a:xfrm>
            <a:off x="312101" y="6170831"/>
            <a:ext cx="1735717" cy="20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2FEF8D-84D7-43F6-B23D-049850328CCA}"/>
              </a:ext>
            </a:extLst>
          </p:cNvPr>
          <p:cNvSpPr txBox="1"/>
          <p:nvPr/>
        </p:nvSpPr>
        <p:spPr>
          <a:xfrm>
            <a:off x="312101" y="1078664"/>
            <a:ext cx="4461918" cy="2408608"/>
          </a:xfrm>
          <a:prstGeom prst="rect">
            <a:avLst/>
          </a:prstGeom>
          <a:noFill/>
        </p:spPr>
        <p:txBody>
          <a:bodyPr wrap="square" rtlCol="0">
            <a:spAutoFit/>
          </a:bodyPr>
          <a:lstStyle/>
          <a:p>
            <a:r>
              <a:rPr lang="en-US" sz="1800" b="1" dirty="0">
                <a:solidFill>
                  <a:schemeClr val="bg2"/>
                </a:solidFill>
                <a:latin typeface="MedMen"/>
              </a:rPr>
              <a:t>Mitigation and Prevention Strategy</a:t>
            </a:r>
          </a:p>
          <a:p>
            <a:endParaRPr lang="en-US" sz="1500" dirty="0">
              <a:latin typeface="MedMen"/>
            </a:endParaRPr>
          </a:p>
          <a:p>
            <a:pPr marL="285750" indent="-285750">
              <a:lnSpc>
                <a:spcPct val="150000"/>
              </a:lnSpc>
              <a:buFont typeface="Arial" panose="020B0604020202020204" pitchFamily="34" charset="0"/>
              <a:buChar char="•"/>
            </a:pPr>
            <a:r>
              <a:rPr lang="en-US" sz="1600" dirty="0">
                <a:latin typeface="MedMen"/>
              </a:rPr>
              <a:t>No Consumption on Premises or Parking Lot</a:t>
            </a:r>
          </a:p>
          <a:p>
            <a:pPr marL="285750" indent="-285750">
              <a:lnSpc>
                <a:spcPct val="150000"/>
              </a:lnSpc>
              <a:buFont typeface="Arial" panose="020B0604020202020204" pitchFamily="34" charset="0"/>
              <a:buChar char="•"/>
            </a:pPr>
            <a:r>
              <a:rPr lang="en-US" sz="1600" dirty="0">
                <a:latin typeface="MedMen"/>
              </a:rPr>
              <a:t>Loitering Not Allowed</a:t>
            </a:r>
          </a:p>
          <a:p>
            <a:pPr marL="285750" indent="-285750">
              <a:lnSpc>
                <a:spcPct val="150000"/>
              </a:lnSpc>
              <a:buFont typeface="Arial" panose="020B0604020202020204" pitchFamily="34" charset="0"/>
              <a:buChar char="•"/>
            </a:pPr>
            <a:r>
              <a:rPr lang="en-US" sz="1600" dirty="0">
                <a:latin typeface="MedMen"/>
              </a:rPr>
              <a:t>Child-Proof Packaging </a:t>
            </a:r>
          </a:p>
          <a:p>
            <a:pPr marL="285750" indent="-285750">
              <a:lnSpc>
                <a:spcPct val="150000"/>
              </a:lnSpc>
              <a:buFont typeface="Arial" panose="020B0604020202020204" pitchFamily="34" charset="0"/>
              <a:buChar char="•"/>
            </a:pPr>
            <a:r>
              <a:rPr lang="en-US" sz="1600" dirty="0">
                <a:latin typeface="MedMen"/>
              </a:rPr>
              <a:t>Good Neighbor Practices</a:t>
            </a:r>
          </a:p>
          <a:p>
            <a:pPr>
              <a:lnSpc>
                <a:spcPct val="150000"/>
              </a:lnSpc>
            </a:pPr>
            <a:endParaRPr lang="en-US" sz="1600" dirty="0">
              <a:latin typeface="MedMen"/>
            </a:endParaRPr>
          </a:p>
        </p:txBody>
      </p:sp>
      <p:sp>
        <p:nvSpPr>
          <p:cNvPr id="8" name="Rectangle 7">
            <a:extLst>
              <a:ext uri="{FF2B5EF4-FFF2-40B4-BE49-F238E27FC236}">
                <a16:creationId xmlns:a16="http://schemas.microsoft.com/office/drawing/2014/main" id="{5A858583-BA43-40F5-A0FA-F54CF8DC9BCD}"/>
              </a:ext>
            </a:extLst>
          </p:cNvPr>
          <p:cNvSpPr/>
          <p:nvPr/>
        </p:nvSpPr>
        <p:spPr>
          <a:xfrm>
            <a:off x="312101" y="6170831"/>
            <a:ext cx="1735717" cy="43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8AFBEB-EDD2-3A43-A686-6B06B9D73387}"/>
              </a:ext>
            </a:extLst>
          </p:cNvPr>
          <p:cNvSpPr/>
          <p:nvPr/>
        </p:nvSpPr>
        <p:spPr>
          <a:xfrm>
            <a:off x="8275319" y="6191757"/>
            <a:ext cx="573152" cy="417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F210538-68D1-A647-A3FC-B6B55017636B}"/>
              </a:ext>
            </a:extLst>
          </p:cNvPr>
          <p:cNvPicPr>
            <a:picLocks noChangeAspect="1"/>
          </p:cNvPicPr>
          <p:nvPr/>
        </p:nvPicPr>
        <p:blipFill rotWithShape="1">
          <a:blip r:embed="rId3"/>
          <a:srcRect l="10024" t="11156" r="10895" b="3846"/>
          <a:stretch/>
        </p:blipFill>
        <p:spPr>
          <a:xfrm>
            <a:off x="3557018" y="2545976"/>
            <a:ext cx="5010469" cy="3645781"/>
          </a:xfrm>
          <a:prstGeom prst="rect">
            <a:avLst/>
          </a:prstGeom>
          <a:ln w="38100">
            <a:solidFill>
              <a:schemeClr val="bg2"/>
            </a:solidFill>
          </a:ln>
        </p:spPr>
      </p:pic>
    </p:spTree>
    <p:extLst>
      <p:ext uri="{BB962C8B-B14F-4D97-AF65-F5344CB8AC3E}">
        <p14:creationId xmlns:p14="http://schemas.microsoft.com/office/powerpoint/2010/main" val="610444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Pharmacists</a:t>
            </a:r>
          </a:p>
        </p:txBody>
      </p:sp>
      <p:sp>
        <p:nvSpPr>
          <p:cNvPr id="3" name="Rectangle 2">
            <a:extLst>
              <a:ext uri="{FF2B5EF4-FFF2-40B4-BE49-F238E27FC236}">
                <a16:creationId xmlns:a16="http://schemas.microsoft.com/office/drawing/2014/main" id="{5A858583-BA43-40F5-A0FA-F54CF8DC9BCD}"/>
              </a:ext>
            </a:extLst>
          </p:cNvPr>
          <p:cNvSpPr/>
          <p:nvPr/>
        </p:nvSpPr>
        <p:spPr>
          <a:xfrm>
            <a:off x="312101" y="6170831"/>
            <a:ext cx="1735717" cy="20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A2FEF8D-84D7-43F6-B23D-049850328CCA}"/>
              </a:ext>
            </a:extLst>
          </p:cNvPr>
          <p:cNvSpPr txBox="1"/>
          <p:nvPr/>
        </p:nvSpPr>
        <p:spPr>
          <a:xfrm>
            <a:off x="312101" y="1078664"/>
            <a:ext cx="5323155" cy="4257704"/>
          </a:xfrm>
          <a:prstGeom prst="rect">
            <a:avLst/>
          </a:prstGeom>
          <a:noFill/>
        </p:spPr>
        <p:txBody>
          <a:bodyPr wrap="square" rtlCol="0">
            <a:spAutoFit/>
          </a:bodyPr>
          <a:lstStyle/>
          <a:p>
            <a:r>
              <a:rPr lang="en-US" sz="1800" b="1" dirty="0">
                <a:solidFill>
                  <a:schemeClr val="bg2"/>
                </a:solidFill>
                <a:latin typeface="MedMen"/>
              </a:rPr>
              <a:t>New York State Leading Pharmacists Team </a:t>
            </a:r>
            <a:br>
              <a:rPr lang="en-US" sz="1800" b="1" dirty="0">
                <a:solidFill>
                  <a:schemeClr val="bg2"/>
                </a:solidFill>
                <a:latin typeface="MedMen"/>
              </a:rPr>
            </a:br>
            <a:endParaRPr lang="en-US" sz="1800" b="1" dirty="0">
              <a:solidFill>
                <a:schemeClr val="bg2"/>
              </a:solidFill>
              <a:latin typeface="MedMen"/>
            </a:endParaRPr>
          </a:p>
          <a:p>
            <a:pPr marL="285750" indent="-285750">
              <a:lnSpc>
                <a:spcPct val="150000"/>
              </a:lnSpc>
              <a:buFont typeface="Arial" panose="020B0604020202020204" pitchFamily="34" charset="0"/>
              <a:buChar char="•"/>
            </a:pPr>
            <a:r>
              <a:rPr lang="en-US" sz="1600" dirty="0">
                <a:latin typeface="MedMen"/>
              </a:rPr>
              <a:t>Highly Trained Pharmacists Always on Site </a:t>
            </a:r>
          </a:p>
          <a:p>
            <a:pPr marL="285750" indent="-285750">
              <a:lnSpc>
                <a:spcPct val="150000"/>
              </a:lnSpc>
              <a:buFont typeface="Arial" panose="020B0604020202020204" pitchFamily="34" charset="0"/>
              <a:buChar char="•"/>
            </a:pPr>
            <a:r>
              <a:rPr lang="en-US" sz="1600" dirty="0">
                <a:latin typeface="MedMen"/>
              </a:rPr>
              <a:t>Strong Compliance Controls </a:t>
            </a:r>
          </a:p>
          <a:p>
            <a:pPr marL="285750" indent="-285750">
              <a:lnSpc>
                <a:spcPct val="150000"/>
              </a:lnSpc>
              <a:buFont typeface="Arial" panose="020B0604020202020204" pitchFamily="34" charset="0"/>
              <a:buChar char="•"/>
            </a:pPr>
            <a:r>
              <a:rPr lang="en-US" sz="1600" dirty="0">
                <a:latin typeface="MedMen"/>
              </a:rPr>
              <a:t>Patients Must Have a Qualifying Condition </a:t>
            </a:r>
          </a:p>
          <a:p>
            <a:pPr marL="285750" indent="-285750">
              <a:lnSpc>
                <a:spcPct val="150000"/>
              </a:lnSpc>
              <a:buFont typeface="Arial" panose="020B0604020202020204" pitchFamily="34" charset="0"/>
              <a:buChar char="•"/>
            </a:pPr>
            <a:r>
              <a:rPr lang="en-US" sz="1600" dirty="0">
                <a:latin typeface="MedMen"/>
              </a:rPr>
              <a:t>Limited Types of Products for Sale</a:t>
            </a:r>
          </a:p>
          <a:p>
            <a:pPr marL="285750" indent="-285750">
              <a:lnSpc>
                <a:spcPct val="150000"/>
              </a:lnSpc>
              <a:buFont typeface="Arial" panose="020B0604020202020204" pitchFamily="34" charset="0"/>
              <a:buChar char="•"/>
            </a:pPr>
            <a:r>
              <a:rPr lang="en-US" sz="1600" dirty="0">
                <a:latin typeface="MedMen"/>
              </a:rPr>
              <a:t>Pharmacist Supervises all Transactions </a:t>
            </a:r>
          </a:p>
          <a:p>
            <a:pPr marL="285750" indent="-285750">
              <a:lnSpc>
                <a:spcPct val="150000"/>
              </a:lnSpc>
              <a:buFont typeface="Arial" panose="020B0604020202020204" pitchFamily="34" charset="0"/>
              <a:buChar char="•"/>
            </a:pPr>
            <a:r>
              <a:rPr lang="en-US" sz="1600" dirty="0">
                <a:latin typeface="MedMen"/>
              </a:rPr>
              <a:t>Ensures all Patients are in PMP System </a:t>
            </a:r>
          </a:p>
          <a:p>
            <a:pPr marL="285750" indent="-285750">
              <a:lnSpc>
                <a:spcPct val="150000"/>
              </a:lnSpc>
              <a:buFont typeface="Arial" panose="020B0604020202020204" pitchFamily="34" charset="0"/>
              <a:buChar char="•"/>
            </a:pPr>
            <a:r>
              <a:rPr lang="en-US" sz="1600" dirty="0">
                <a:latin typeface="MedMen"/>
              </a:rPr>
              <a:t>Operation Hours 10 am – 8 pm </a:t>
            </a:r>
          </a:p>
          <a:p>
            <a:pPr marL="285750" indent="-285750">
              <a:lnSpc>
                <a:spcPct val="150000"/>
              </a:lnSpc>
              <a:buFont typeface="Arial" panose="020B0604020202020204" pitchFamily="34" charset="0"/>
              <a:buChar char="•"/>
            </a:pPr>
            <a:r>
              <a:rPr lang="en-US" sz="1600" dirty="0">
                <a:latin typeface="MedMen"/>
              </a:rPr>
              <a:t>North Hempstead Facility Serves 50 Patients a Day </a:t>
            </a:r>
          </a:p>
          <a:p>
            <a:pPr>
              <a:lnSpc>
                <a:spcPct val="150000"/>
              </a:lnSpc>
            </a:pPr>
            <a:r>
              <a:rPr lang="en-US" sz="1500" dirty="0">
                <a:latin typeface="MedMen"/>
              </a:rPr>
              <a:t/>
            </a:r>
            <a:br>
              <a:rPr lang="en-US" sz="1500" dirty="0">
                <a:latin typeface="MedMen"/>
              </a:rPr>
            </a:br>
            <a:endParaRPr lang="en-US" sz="1500" dirty="0">
              <a:latin typeface="MedMen"/>
            </a:endParaRPr>
          </a:p>
        </p:txBody>
      </p:sp>
      <p:sp>
        <p:nvSpPr>
          <p:cNvPr id="6" name="Rectangle 5">
            <a:extLst>
              <a:ext uri="{FF2B5EF4-FFF2-40B4-BE49-F238E27FC236}">
                <a16:creationId xmlns:a16="http://schemas.microsoft.com/office/drawing/2014/main" id="{5A858583-BA43-40F5-A0FA-F54CF8DC9BCD}"/>
              </a:ext>
            </a:extLst>
          </p:cNvPr>
          <p:cNvSpPr/>
          <p:nvPr/>
        </p:nvSpPr>
        <p:spPr>
          <a:xfrm>
            <a:off x="312101" y="6170831"/>
            <a:ext cx="1735717" cy="43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6E7146A-C58A-464F-965C-993EBA8E28EF}"/>
              </a:ext>
            </a:extLst>
          </p:cNvPr>
          <p:cNvSpPr/>
          <p:nvPr/>
        </p:nvSpPr>
        <p:spPr>
          <a:xfrm>
            <a:off x="8275319" y="6191757"/>
            <a:ext cx="573152" cy="417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B486AFD-9236-3541-88A9-60EE9C05334B}"/>
              </a:ext>
            </a:extLst>
          </p:cNvPr>
          <p:cNvPicPr>
            <a:picLocks noChangeAspect="1"/>
          </p:cNvPicPr>
          <p:nvPr/>
        </p:nvPicPr>
        <p:blipFill>
          <a:blip r:embed="rId3"/>
          <a:stretch>
            <a:fillRect/>
          </a:stretch>
        </p:blipFill>
        <p:spPr>
          <a:xfrm>
            <a:off x="5414681" y="4195482"/>
            <a:ext cx="3592607" cy="2413662"/>
          </a:xfrm>
          <a:prstGeom prst="rect">
            <a:avLst/>
          </a:prstGeom>
        </p:spPr>
      </p:pic>
    </p:spTree>
    <p:extLst>
      <p:ext uri="{BB962C8B-B14F-4D97-AF65-F5344CB8AC3E}">
        <p14:creationId xmlns:p14="http://schemas.microsoft.com/office/powerpoint/2010/main" val="3805709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Compliance</a:t>
            </a:r>
          </a:p>
        </p:txBody>
      </p:sp>
      <p:sp>
        <p:nvSpPr>
          <p:cNvPr id="3" name="Rectangle 2">
            <a:extLst>
              <a:ext uri="{FF2B5EF4-FFF2-40B4-BE49-F238E27FC236}">
                <a16:creationId xmlns:a16="http://schemas.microsoft.com/office/drawing/2014/main" id="{5A858583-BA43-40F5-A0FA-F54CF8DC9BCD}"/>
              </a:ext>
            </a:extLst>
          </p:cNvPr>
          <p:cNvSpPr/>
          <p:nvPr/>
        </p:nvSpPr>
        <p:spPr>
          <a:xfrm>
            <a:off x="312101" y="6170831"/>
            <a:ext cx="1735717" cy="20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2FEF8D-84D7-43F6-B23D-049850328CCA}"/>
              </a:ext>
            </a:extLst>
          </p:cNvPr>
          <p:cNvSpPr txBox="1"/>
          <p:nvPr/>
        </p:nvSpPr>
        <p:spPr>
          <a:xfrm>
            <a:off x="312101" y="1078664"/>
            <a:ext cx="4461918" cy="3554819"/>
          </a:xfrm>
          <a:prstGeom prst="rect">
            <a:avLst/>
          </a:prstGeom>
          <a:noFill/>
        </p:spPr>
        <p:txBody>
          <a:bodyPr wrap="square" rtlCol="0">
            <a:spAutoFit/>
          </a:bodyPr>
          <a:lstStyle/>
          <a:p>
            <a:r>
              <a:rPr lang="en-US" sz="1800" b="1">
                <a:solidFill>
                  <a:schemeClr val="bg2"/>
                </a:solidFill>
                <a:latin typeface="MedMen"/>
              </a:rPr>
              <a:t>Culture of Compliance</a:t>
            </a:r>
            <a:br>
              <a:rPr lang="en-US" sz="1800" b="1">
                <a:solidFill>
                  <a:schemeClr val="bg2"/>
                </a:solidFill>
                <a:latin typeface="MedMen"/>
              </a:rPr>
            </a:br>
            <a:endParaRPr lang="en-US" sz="1500">
              <a:latin typeface="MedMen"/>
            </a:endParaRPr>
          </a:p>
          <a:p>
            <a:pPr marL="285750" indent="-285750">
              <a:lnSpc>
                <a:spcPct val="150000"/>
              </a:lnSpc>
              <a:buFont typeface="Arial" panose="020B0604020202020204" pitchFamily="34" charset="0"/>
              <a:buChar char="•"/>
            </a:pPr>
            <a:r>
              <a:rPr lang="en-US" sz="1600">
                <a:latin typeface="MedMen"/>
              </a:rPr>
              <a:t>Compliance Team</a:t>
            </a:r>
          </a:p>
          <a:p>
            <a:pPr marL="285750" indent="-285750">
              <a:lnSpc>
                <a:spcPct val="150000"/>
              </a:lnSpc>
              <a:buFont typeface="Arial" panose="020B0604020202020204" pitchFamily="34" charset="0"/>
              <a:buChar char="•"/>
            </a:pPr>
            <a:r>
              <a:rPr lang="en-US" sz="1600">
                <a:latin typeface="MedMen"/>
              </a:rPr>
              <a:t>Quality Assurance Team</a:t>
            </a:r>
          </a:p>
          <a:p>
            <a:pPr marL="285750" indent="-285750">
              <a:lnSpc>
                <a:spcPct val="150000"/>
              </a:lnSpc>
              <a:buFont typeface="Arial" panose="020B0604020202020204" pitchFamily="34" charset="0"/>
              <a:buChar char="•"/>
            </a:pPr>
            <a:r>
              <a:rPr lang="en-US" sz="1600">
                <a:latin typeface="MedMen"/>
              </a:rPr>
              <a:t>Process Writing Team</a:t>
            </a:r>
          </a:p>
          <a:p>
            <a:pPr marL="285750" indent="-285750">
              <a:lnSpc>
                <a:spcPct val="150000"/>
              </a:lnSpc>
              <a:buFont typeface="Arial" panose="020B0604020202020204" pitchFamily="34" charset="0"/>
              <a:buChar char="•"/>
            </a:pPr>
            <a:r>
              <a:rPr lang="en-US" sz="1600">
                <a:latin typeface="MedMen"/>
              </a:rPr>
              <a:t>Compliance Checklists</a:t>
            </a:r>
          </a:p>
          <a:p>
            <a:pPr marL="285750" indent="-285750">
              <a:lnSpc>
                <a:spcPct val="150000"/>
              </a:lnSpc>
              <a:buFont typeface="Arial" panose="020B0604020202020204" pitchFamily="34" charset="0"/>
              <a:buChar char="•"/>
            </a:pPr>
            <a:r>
              <a:rPr lang="en-US" sz="1600">
                <a:latin typeface="MedMen"/>
              </a:rPr>
              <a:t>Monthly Audits</a:t>
            </a:r>
          </a:p>
          <a:p>
            <a:pPr marL="285750" lvl="0" indent="-285750">
              <a:lnSpc>
                <a:spcPct val="150000"/>
              </a:lnSpc>
              <a:buFont typeface="Arial" panose="020B0604020202020204" pitchFamily="34" charset="0"/>
              <a:buChar char="•"/>
            </a:pPr>
            <a:r>
              <a:rPr lang="en-US" sz="1600">
                <a:latin typeface="MedMen"/>
              </a:rPr>
              <a:t>Seed-to-sale Tracking Software</a:t>
            </a:r>
          </a:p>
          <a:p>
            <a:pPr marL="285750" lvl="0" indent="-285750">
              <a:lnSpc>
                <a:spcPct val="150000"/>
              </a:lnSpc>
              <a:buFont typeface="Arial" panose="020B0604020202020204" pitchFamily="34" charset="0"/>
              <a:buChar char="•"/>
            </a:pPr>
            <a:r>
              <a:rPr lang="en-US" sz="1600">
                <a:latin typeface="MedMen"/>
              </a:rPr>
              <a:t>Regular Inventory Reconciliation</a:t>
            </a:r>
          </a:p>
          <a:p>
            <a:pPr marL="285750" indent="-285750">
              <a:lnSpc>
                <a:spcPct val="150000"/>
              </a:lnSpc>
              <a:buFont typeface="Arial" panose="020B0604020202020204" pitchFamily="34" charset="0"/>
              <a:buChar char="•"/>
            </a:pPr>
            <a:endParaRPr lang="en-US" sz="1600">
              <a:latin typeface="MedMen"/>
            </a:endParaRPr>
          </a:p>
        </p:txBody>
      </p:sp>
      <p:sp>
        <p:nvSpPr>
          <p:cNvPr id="6" name="TextBox 5">
            <a:extLst>
              <a:ext uri="{FF2B5EF4-FFF2-40B4-BE49-F238E27FC236}">
                <a16:creationId xmlns:a16="http://schemas.microsoft.com/office/drawing/2014/main" id="{31589BB8-7D6D-4E48-8995-243F0FBB33B2}"/>
              </a:ext>
            </a:extLst>
          </p:cNvPr>
          <p:cNvSpPr txBox="1"/>
          <p:nvPr/>
        </p:nvSpPr>
        <p:spPr>
          <a:xfrm>
            <a:off x="3829294" y="1573620"/>
            <a:ext cx="4464687" cy="2308324"/>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sz="1600">
                <a:latin typeface="MedMen"/>
              </a:rPr>
              <a:t>No Prior Enforcement Action Across 19 Facilities</a:t>
            </a:r>
          </a:p>
          <a:p>
            <a:pPr marL="285750" lvl="0" indent="-285750">
              <a:lnSpc>
                <a:spcPct val="150000"/>
              </a:lnSpc>
              <a:buFont typeface="Arial" panose="020B0604020202020204" pitchFamily="34" charset="0"/>
              <a:buChar char="•"/>
            </a:pPr>
            <a:r>
              <a:rPr lang="en-US" sz="1600">
                <a:latin typeface="MedMen"/>
              </a:rPr>
              <a:t>Security And Inventory Control</a:t>
            </a:r>
          </a:p>
          <a:p>
            <a:pPr marL="285750" lvl="0" indent="-285750">
              <a:lnSpc>
                <a:spcPct val="150000"/>
              </a:lnSpc>
              <a:buFont typeface="Arial" panose="020B0604020202020204" pitchFamily="34" charset="0"/>
              <a:buChar char="•"/>
            </a:pPr>
            <a:r>
              <a:rPr lang="en-US" sz="1600">
                <a:latin typeface="MedMen"/>
              </a:rPr>
              <a:t>Comprehensive Standard Operating Procedures</a:t>
            </a:r>
          </a:p>
          <a:p>
            <a:pPr marL="285750" lvl="0" indent="-285750">
              <a:lnSpc>
                <a:spcPct val="150000"/>
              </a:lnSpc>
              <a:buFont typeface="Arial" panose="020B0604020202020204" pitchFamily="34" charset="0"/>
              <a:buChar char="•"/>
            </a:pPr>
            <a:r>
              <a:rPr lang="en-US" sz="1600">
                <a:latin typeface="MedMen"/>
              </a:rPr>
              <a:t>Employee Training And Monitoring</a:t>
            </a:r>
          </a:p>
          <a:p>
            <a:pPr marL="285750" lvl="0" indent="-285750">
              <a:lnSpc>
                <a:spcPct val="150000"/>
              </a:lnSpc>
              <a:buFont typeface="Arial" panose="020B0604020202020204" pitchFamily="34" charset="0"/>
              <a:buChar char="•"/>
            </a:pPr>
            <a:endParaRPr lang="en-US" sz="1600">
              <a:latin typeface="MedMen"/>
            </a:endParaRPr>
          </a:p>
        </p:txBody>
      </p:sp>
      <p:sp>
        <p:nvSpPr>
          <p:cNvPr id="8" name="Rectangle 7">
            <a:extLst>
              <a:ext uri="{FF2B5EF4-FFF2-40B4-BE49-F238E27FC236}">
                <a16:creationId xmlns:a16="http://schemas.microsoft.com/office/drawing/2014/main" id="{5A858583-BA43-40F5-A0FA-F54CF8DC9BCD}"/>
              </a:ext>
            </a:extLst>
          </p:cNvPr>
          <p:cNvSpPr/>
          <p:nvPr/>
        </p:nvSpPr>
        <p:spPr>
          <a:xfrm>
            <a:off x="312101" y="6170831"/>
            <a:ext cx="1735717" cy="43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5707E49-B936-A24B-911E-ED3EF57FBA28}"/>
              </a:ext>
            </a:extLst>
          </p:cNvPr>
          <p:cNvPicPr>
            <a:picLocks noChangeAspect="1"/>
          </p:cNvPicPr>
          <p:nvPr/>
        </p:nvPicPr>
        <p:blipFill>
          <a:blip r:embed="rId3"/>
          <a:stretch>
            <a:fillRect/>
          </a:stretch>
        </p:blipFill>
        <p:spPr>
          <a:xfrm>
            <a:off x="4006286" y="3867987"/>
            <a:ext cx="4110702" cy="2263434"/>
          </a:xfrm>
          <a:prstGeom prst="rect">
            <a:avLst/>
          </a:prstGeom>
          <a:ln>
            <a:solidFill>
              <a:schemeClr val="accent1"/>
            </a:solidFill>
          </a:ln>
        </p:spPr>
      </p:pic>
      <p:sp>
        <p:nvSpPr>
          <p:cNvPr id="9" name="Rectangle 8">
            <a:extLst>
              <a:ext uri="{FF2B5EF4-FFF2-40B4-BE49-F238E27FC236}">
                <a16:creationId xmlns:a16="http://schemas.microsoft.com/office/drawing/2014/main" id="{528AFBEB-EDD2-3A43-A686-6B06B9D73387}"/>
              </a:ext>
            </a:extLst>
          </p:cNvPr>
          <p:cNvSpPr/>
          <p:nvPr/>
        </p:nvSpPr>
        <p:spPr>
          <a:xfrm>
            <a:off x="8275319" y="6191757"/>
            <a:ext cx="573152" cy="417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682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0024" t="11156" r="10895" b="3846"/>
          <a:stretch/>
        </p:blipFill>
        <p:spPr>
          <a:xfrm>
            <a:off x="3886178" y="955887"/>
            <a:ext cx="3658070" cy="2661731"/>
          </a:xfrm>
          <a:prstGeom prst="rect">
            <a:avLst/>
          </a:prstGeom>
          <a:ln w="38100">
            <a:solidFill>
              <a:schemeClr val="bg2"/>
            </a:solidFill>
          </a:ln>
        </p:spPr>
      </p:pic>
      <p:sp>
        <p:nvSpPr>
          <p:cNvPr id="2" name="Title 1"/>
          <p:cNvSpPr>
            <a:spLocks noGrp="1"/>
          </p:cNvSpPr>
          <p:nvPr>
            <p:ph type="title"/>
          </p:nvPr>
        </p:nvSpPr>
        <p:spPr/>
        <p:txBody>
          <a:bodyPr/>
          <a:lstStyle/>
          <a:p>
            <a:r>
              <a:rPr lang="en-US"/>
              <a:t>Retail Operations</a:t>
            </a:r>
          </a:p>
        </p:txBody>
      </p:sp>
      <p:sp>
        <p:nvSpPr>
          <p:cNvPr id="4" name="TextBox 3">
            <a:extLst>
              <a:ext uri="{FF2B5EF4-FFF2-40B4-BE49-F238E27FC236}">
                <a16:creationId xmlns:a16="http://schemas.microsoft.com/office/drawing/2014/main" id="{0A2FEF8D-84D7-43F6-B23D-049850328CCA}"/>
              </a:ext>
            </a:extLst>
          </p:cNvPr>
          <p:cNvSpPr txBox="1"/>
          <p:nvPr/>
        </p:nvSpPr>
        <p:spPr>
          <a:xfrm>
            <a:off x="312101" y="1078664"/>
            <a:ext cx="4785541" cy="2369880"/>
          </a:xfrm>
          <a:prstGeom prst="rect">
            <a:avLst/>
          </a:prstGeom>
          <a:noFill/>
        </p:spPr>
        <p:txBody>
          <a:bodyPr wrap="square" rtlCol="0">
            <a:spAutoFit/>
          </a:bodyPr>
          <a:lstStyle/>
          <a:p>
            <a:r>
              <a:rPr lang="en-US" sz="1800" b="1">
                <a:solidFill>
                  <a:schemeClr val="bg2"/>
                </a:solidFill>
                <a:latin typeface="MedMen"/>
              </a:rPr>
              <a:t>Regulated, Unique Retail</a:t>
            </a:r>
            <a:br>
              <a:rPr lang="en-US" sz="1800" b="1">
                <a:solidFill>
                  <a:schemeClr val="bg2"/>
                </a:solidFill>
                <a:latin typeface="MedMen"/>
              </a:rPr>
            </a:br>
            <a:endParaRPr lang="en-US" sz="1800" b="1">
              <a:solidFill>
                <a:schemeClr val="bg2"/>
              </a:solidFill>
              <a:latin typeface="MedMen"/>
            </a:endParaRPr>
          </a:p>
          <a:p>
            <a:pPr marL="285750" indent="-285750">
              <a:buFont typeface="Arial" panose="020B0604020202020204" pitchFamily="34" charset="0"/>
              <a:buChar char="•"/>
            </a:pPr>
            <a:r>
              <a:rPr lang="en-US" sz="1600">
                <a:latin typeface="MedMen"/>
              </a:rPr>
              <a:t>Transparent Operations</a:t>
            </a:r>
            <a:br>
              <a:rPr lang="en-US" sz="1600">
                <a:latin typeface="MedMen"/>
              </a:rPr>
            </a:br>
            <a:endParaRPr lang="en-US" sz="1600">
              <a:latin typeface="MedMen"/>
            </a:endParaRPr>
          </a:p>
          <a:p>
            <a:pPr marL="285750" indent="-285750">
              <a:buFont typeface="Arial" panose="020B0604020202020204" pitchFamily="34" charset="0"/>
              <a:buChar char="•"/>
            </a:pPr>
            <a:r>
              <a:rPr lang="en-US" sz="1600">
                <a:latin typeface="MedMen"/>
              </a:rPr>
              <a:t>Open Floor Plan</a:t>
            </a:r>
            <a:br>
              <a:rPr lang="en-US" sz="1600">
                <a:latin typeface="MedMen"/>
              </a:rPr>
            </a:br>
            <a:endParaRPr lang="en-US" sz="1600">
              <a:latin typeface="MedMen"/>
            </a:endParaRPr>
          </a:p>
          <a:p>
            <a:pPr marL="285750" indent="-285750">
              <a:buFont typeface="Arial" panose="020B0604020202020204" pitchFamily="34" charset="0"/>
              <a:buChar char="•"/>
            </a:pPr>
            <a:r>
              <a:rPr lang="en-US" sz="1600">
                <a:latin typeface="MedMen"/>
              </a:rPr>
              <a:t>Sleek, Tasteful Design</a:t>
            </a:r>
            <a:br>
              <a:rPr lang="en-US" sz="1600">
                <a:latin typeface="MedMen"/>
              </a:rPr>
            </a:br>
            <a:endParaRPr lang="en-US" sz="1600">
              <a:latin typeface="MedMen"/>
            </a:endParaRPr>
          </a:p>
          <a:p>
            <a:pPr marL="285750" indent="-285750">
              <a:buFont typeface="Arial" panose="020B0604020202020204" pitchFamily="34" charset="0"/>
              <a:buChar char="•"/>
            </a:pPr>
            <a:r>
              <a:rPr lang="en-US" sz="1600">
                <a:latin typeface="MedMen"/>
              </a:rPr>
              <a:t>Trained Employees </a:t>
            </a:r>
          </a:p>
        </p:txBody>
      </p:sp>
      <p:pic>
        <p:nvPicPr>
          <p:cNvPr id="8" name="Picture 7"/>
          <p:cNvPicPr>
            <a:picLocks noChangeAspect="1"/>
          </p:cNvPicPr>
          <p:nvPr/>
        </p:nvPicPr>
        <p:blipFill rotWithShape="1">
          <a:blip r:embed="rId4"/>
          <a:srcRect l="2706" r="2706"/>
          <a:stretch/>
        </p:blipFill>
        <p:spPr>
          <a:xfrm>
            <a:off x="3895307" y="3861062"/>
            <a:ext cx="3658070" cy="2575270"/>
          </a:xfrm>
          <a:prstGeom prst="rect">
            <a:avLst/>
          </a:prstGeom>
          <a:ln w="38100">
            <a:solidFill>
              <a:schemeClr val="bg2"/>
            </a:solidFill>
          </a:ln>
        </p:spPr>
      </p:pic>
      <p:sp>
        <p:nvSpPr>
          <p:cNvPr id="11" name="Rectangle 10">
            <a:extLst>
              <a:ext uri="{FF2B5EF4-FFF2-40B4-BE49-F238E27FC236}">
                <a16:creationId xmlns:a16="http://schemas.microsoft.com/office/drawing/2014/main" id="{5A858583-BA43-40F5-A0FA-F54CF8DC9BCD}"/>
              </a:ext>
            </a:extLst>
          </p:cNvPr>
          <p:cNvSpPr/>
          <p:nvPr/>
        </p:nvSpPr>
        <p:spPr>
          <a:xfrm>
            <a:off x="312101" y="6170831"/>
            <a:ext cx="1735717" cy="43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F82AEAF-EC95-0348-A4EF-7A15BA0E1579}"/>
              </a:ext>
            </a:extLst>
          </p:cNvPr>
          <p:cNvSpPr/>
          <p:nvPr/>
        </p:nvSpPr>
        <p:spPr>
          <a:xfrm>
            <a:off x="8275319" y="6191757"/>
            <a:ext cx="573152" cy="417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155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Community Engagement</a:t>
            </a:r>
          </a:p>
        </p:txBody>
      </p:sp>
      <p:sp>
        <p:nvSpPr>
          <p:cNvPr id="3" name="Rectangle 2">
            <a:extLst>
              <a:ext uri="{FF2B5EF4-FFF2-40B4-BE49-F238E27FC236}">
                <a16:creationId xmlns:a16="http://schemas.microsoft.com/office/drawing/2014/main" id="{5A858583-BA43-40F5-A0FA-F54CF8DC9BCD}"/>
              </a:ext>
            </a:extLst>
          </p:cNvPr>
          <p:cNvSpPr/>
          <p:nvPr/>
        </p:nvSpPr>
        <p:spPr>
          <a:xfrm>
            <a:off x="312101" y="6170831"/>
            <a:ext cx="1735717" cy="20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2FEF8D-84D7-43F6-B23D-049850328CCA}"/>
              </a:ext>
            </a:extLst>
          </p:cNvPr>
          <p:cNvSpPr txBox="1"/>
          <p:nvPr/>
        </p:nvSpPr>
        <p:spPr>
          <a:xfrm>
            <a:off x="312100" y="1078664"/>
            <a:ext cx="7331249" cy="5447645"/>
          </a:xfrm>
          <a:prstGeom prst="rect">
            <a:avLst/>
          </a:prstGeom>
          <a:noFill/>
        </p:spPr>
        <p:txBody>
          <a:bodyPr wrap="square" numCol="2" rtlCol="0">
            <a:spAutoFit/>
          </a:bodyPr>
          <a:lstStyle/>
          <a:p>
            <a:r>
              <a:rPr lang="en-US" sz="1800" b="1">
                <a:solidFill>
                  <a:schemeClr val="bg2"/>
                </a:solidFill>
                <a:latin typeface="MedMen"/>
              </a:rPr>
              <a:t>Serving Communities</a:t>
            </a:r>
          </a:p>
          <a:p>
            <a:endParaRPr lang="en-US" sz="1500">
              <a:latin typeface="MedMen"/>
            </a:endParaRPr>
          </a:p>
          <a:p>
            <a:pPr marL="285750" indent="-285750">
              <a:lnSpc>
                <a:spcPct val="150000"/>
              </a:lnSpc>
              <a:buFont typeface="Arial" panose="020B0604020202020204" pitchFamily="34" charset="0"/>
              <a:buChar char="•"/>
            </a:pPr>
            <a:r>
              <a:rPr lang="en-US" sz="1600">
                <a:latin typeface="MedMen"/>
              </a:rPr>
              <a:t>Community Relations Manager</a:t>
            </a:r>
          </a:p>
          <a:p>
            <a:pPr marL="285750" indent="-285750">
              <a:lnSpc>
                <a:spcPct val="150000"/>
              </a:lnSpc>
              <a:buFont typeface="Arial" panose="020B0604020202020204" pitchFamily="34" charset="0"/>
              <a:buChar char="•"/>
            </a:pPr>
            <a:r>
              <a:rPr lang="en-US" sz="1600">
                <a:latin typeface="MedMen"/>
              </a:rPr>
              <a:t>Community Education, &amp;Tours</a:t>
            </a:r>
          </a:p>
          <a:p>
            <a:pPr marL="285750" indent="-285750">
              <a:lnSpc>
                <a:spcPct val="150000"/>
              </a:lnSpc>
              <a:buFont typeface="Arial" panose="020B0604020202020204" pitchFamily="34" charset="0"/>
              <a:buChar char="•"/>
            </a:pPr>
            <a:r>
              <a:rPr lang="en-US" sz="1600">
                <a:latin typeface="MedMen"/>
              </a:rPr>
              <a:t>Expungement Clinics</a:t>
            </a:r>
          </a:p>
          <a:p>
            <a:pPr marL="285750" indent="-285750">
              <a:lnSpc>
                <a:spcPct val="150000"/>
              </a:lnSpc>
              <a:buFont typeface="Arial" panose="020B0604020202020204" pitchFamily="34" charset="0"/>
              <a:buChar char="•"/>
            </a:pPr>
            <a:r>
              <a:rPr lang="en-US" sz="1600">
                <a:latin typeface="MedMen"/>
              </a:rPr>
              <a:t>Chamber of Commerce Members</a:t>
            </a:r>
          </a:p>
          <a:p>
            <a:pPr marL="285750" indent="-285750">
              <a:lnSpc>
                <a:spcPct val="150000"/>
              </a:lnSpc>
              <a:buFont typeface="Arial" panose="020B0604020202020204" pitchFamily="34" charset="0"/>
              <a:buChar char="•"/>
            </a:pPr>
            <a:r>
              <a:rPr lang="en-US" sz="1600">
                <a:latin typeface="MedMen"/>
              </a:rPr>
              <a:t>Trade Association Members</a:t>
            </a:r>
          </a:p>
          <a:p>
            <a:pPr marL="285750" indent="-285750">
              <a:lnSpc>
                <a:spcPct val="150000"/>
              </a:lnSpc>
              <a:buFont typeface="Arial" panose="020B0604020202020204" pitchFamily="34" charset="0"/>
              <a:buChar char="•"/>
            </a:pPr>
            <a:r>
              <a:rPr lang="en-US" sz="1600">
                <a:latin typeface="MedMen"/>
              </a:rPr>
              <a:t>We Do Care – Neighborhood Responsibility Program</a:t>
            </a:r>
          </a:p>
          <a:p>
            <a:pPr marL="285750" indent="-285750">
              <a:lnSpc>
                <a:spcPct val="150000"/>
              </a:lnSpc>
              <a:buFont typeface="Arial" panose="020B0604020202020204" pitchFamily="34" charset="0"/>
              <a:buChar char="•"/>
            </a:pPr>
            <a:endParaRPr lang="en-US" sz="1600">
              <a:latin typeface="MedMen"/>
            </a:endParaRPr>
          </a:p>
          <a:p>
            <a:pPr marL="285750" indent="-285750">
              <a:lnSpc>
                <a:spcPct val="150000"/>
              </a:lnSpc>
              <a:buFont typeface="Arial" panose="020B0604020202020204" pitchFamily="34" charset="0"/>
              <a:buChar char="•"/>
            </a:pPr>
            <a:endParaRPr lang="en-US" sz="1600">
              <a:latin typeface="MedMen"/>
            </a:endParaRPr>
          </a:p>
          <a:p>
            <a:pPr marL="285750" indent="-285750">
              <a:lnSpc>
                <a:spcPct val="150000"/>
              </a:lnSpc>
              <a:buFont typeface="Arial" panose="020B0604020202020204" pitchFamily="34" charset="0"/>
              <a:buChar char="•"/>
            </a:pPr>
            <a:endParaRPr lang="en-US" sz="1600">
              <a:latin typeface="MedMen"/>
            </a:endParaRPr>
          </a:p>
          <a:p>
            <a:pPr marL="285750" indent="-285750">
              <a:lnSpc>
                <a:spcPct val="150000"/>
              </a:lnSpc>
              <a:buFont typeface="Arial" panose="020B0604020202020204" pitchFamily="34" charset="0"/>
              <a:buChar char="•"/>
            </a:pPr>
            <a:endParaRPr lang="en-US" sz="1600">
              <a:latin typeface="MedMen"/>
            </a:endParaRPr>
          </a:p>
          <a:p>
            <a:pPr marL="285750" indent="-285750">
              <a:lnSpc>
                <a:spcPct val="150000"/>
              </a:lnSpc>
              <a:buFont typeface="Arial" panose="020B0604020202020204" pitchFamily="34" charset="0"/>
              <a:buChar char="•"/>
            </a:pPr>
            <a:endParaRPr lang="en-US" sz="1600">
              <a:latin typeface="MedMen"/>
            </a:endParaRPr>
          </a:p>
          <a:p>
            <a:pPr marL="285750" indent="-285750">
              <a:lnSpc>
                <a:spcPct val="150000"/>
              </a:lnSpc>
              <a:buFont typeface="Arial" panose="020B0604020202020204" pitchFamily="34" charset="0"/>
              <a:buChar char="•"/>
            </a:pPr>
            <a:endParaRPr lang="en-US" sz="1600">
              <a:latin typeface="MedMen"/>
            </a:endParaRPr>
          </a:p>
          <a:p>
            <a:pPr marL="285750" indent="-285750">
              <a:lnSpc>
                <a:spcPct val="150000"/>
              </a:lnSpc>
              <a:buFont typeface="Arial" panose="020B0604020202020204" pitchFamily="34" charset="0"/>
              <a:buChar char="•"/>
            </a:pPr>
            <a:r>
              <a:rPr lang="en-US" sz="1600">
                <a:latin typeface="MedMen"/>
              </a:rPr>
              <a:t>Examples of Non-Profit Giving and Partnerships</a:t>
            </a:r>
          </a:p>
          <a:p>
            <a:pPr marL="285750" lvl="2" indent="-285750">
              <a:lnSpc>
                <a:spcPct val="150000"/>
              </a:lnSpc>
              <a:buFontTx/>
              <a:buChar char="-"/>
            </a:pPr>
            <a:r>
              <a:rPr lang="en-US" sz="1600">
                <a:latin typeface="MedMen"/>
              </a:rPr>
              <a:t>Equity and Opportunity: A Job Fair and CORI Sealing Clinic for a New Economy</a:t>
            </a:r>
          </a:p>
          <a:p>
            <a:pPr marL="285750" lvl="2" indent="-285750">
              <a:lnSpc>
                <a:spcPct val="150000"/>
              </a:lnSpc>
              <a:buFontTx/>
              <a:buChar char="-"/>
            </a:pPr>
            <a:r>
              <a:rPr lang="en-US" sz="1600">
                <a:latin typeface="MedMen"/>
              </a:rPr>
              <a:t>MPAA </a:t>
            </a:r>
          </a:p>
          <a:p>
            <a:pPr marL="285750" lvl="2" indent="-285750">
              <a:lnSpc>
                <a:spcPct val="150000"/>
              </a:lnSpc>
              <a:buFontTx/>
              <a:buChar char="-"/>
            </a:pPr>
            <a:r>
              <a:rPr lang="en-US" sz="1600">
                <a:latin typeface="MedMen"/>
              </a:rPr>
              <a:t>PRIDE </a:t>
            </a:r>
          </a:p>
          <a:p>
            <a:pPr marL="285750" lvl="2" indent="-285750">
              <a:lnSpc>
                <a:spcPct val="150000"/>
              </a:lnSpc>
              <a:buFontTx/>
              <a:buChar char="-"/>
            </a:pPr>
            <a:r>
              <a:rPr lang="en-US" sz="1600">
                <a:latin typeface="MedMen"/>
              </a:rPr>
              <a:t>Van Ness Recovery House</a:t>
            </a:r>
          </a:p>
          <a:p>
            <a:pPr marL="285750" lvl="2" indent="-285750">
              <a:lnSpc>
                <a:spcPct val="150000"/>
              </a:lnSpc>
              <a:buFontTx/>
              <a:buChar char="-"/>
            </a:pPr>
            <a:r>
              <a:rPr lang="en-US" sz="1600">
                <a:latin typeface="MedMen"/>
              </a:rPr>
              <a:t>Friends of Spring Street Park</a:t>
            </a:r>
          </a:p>
        </p:txBody>
      </p:sp>
      <p:sp>
        <p:nvSpPr>
          <p:cNvPr id="8" name="Rectangle 7">
            <a:extLst>
              <a:ext uri="{FF2B5EF4-FFF2-40B4-BE49-F238E27FC236}">
                <a16:creationId xmlns:a16="http://schemas.microsoft.com/office/drawing/2014/main" id="{5A858583-BA43-40F5-A0FA-F54CF8DC9BCD}"/>
              </a:ext>
            </a:extLst>
          </p:cNvPr>
          <p:cNvSpPr/>
          <p:nvPr/>
        </p:nvSpPr>
        <p:spPr>
          <a:xfrm>
            <a:off x="312101" y="6170831"/>
            <a:ext cx="1735717" cy="43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1717291" y="4481106"/>
            <a:ext cx="5498391" cy="2266934"/>
          </a:xfrm>
          <a:prstGeom prst="rect">
            <a:avLst/>
          </a:prstGeom>
        </p:spPr>
      </p:pic>
      <p:sp>
        <p:nvSpPr>
          <p:cNvPr id="9" name="Rectangle 8">
            <a:extLst>
              <a:ext uri="{FF2B5EF4-FFF2-40B4-BE49-F238E27FC236}">
                <a16:creationId xmlns:a16="http://schemas.microsoft.com/office/drawing/2014/main" id="{F5133BD8-4B73-3B45-BB60-082AEA830552}"/>
              </a:ext>
            </a:extLst>
          </p:cNvPr>
          <p:cNvSpPr/>
          <p:nvPr/>
        </p:nvSpPr>
        <p:spPr>
          <a:xfrm>
            <a:off x="8275319" y="6191757"/>
            <a:ext cx="573152" cy="417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936159"/>
      </p:ext>
    </p:extLst>
  </p:cSld>
  <p:clrMapOvr>
    <a:masterClrMapping/>
  </p:clrMapOvr>
</p:sld>
</file>

<file path=ppt/theme/theme1.xml><?xml version="1.0" encoding="utf-8"?>
<a:theme xmlns:a="http://schemas.openxmlformats.org/drawingml/2006/main" name="MedMen External PPT Template">
  <a:themeElements>
    <a:clrScheme name="Custom 2">
      <a:dk1>
        <a:srgbClr val="000000"/>
      </a:dk1>
      <a:lt1>
        <a:srgbClr val="FFFFFF"/>
      </a:lt1>
      <a:dk2>
        <a:srgbClr val="940709"/>
      </a:dk2>
      <a:lt2>
        <a:srgbClr val="FFFFFF"/>
      </a:lt2>
      <a:accent1>
        <a:srgbClr val="700000"/>
      </a:accent1>
      <a:accent2>
        <a:srgbClr val="F90303"/>
      </a:accent2>
      <a:accent3>
        <a:srgbClr val="FE8A8A"/>
      </a:accent3>
      <a:accent4>
        <a:srgbClr val="EFE4E4"/>
      </a:accent4>
      <a:accent5>
        <a:srgbClr val="6D6E71"/>
      </a:accent5>
      <a:accent6>
        <a:srgbClr val="313132"/>
      </a:accent6>
      <a:hlink>
        <a:srgbClr val="A5A5A5"/>
      </a:hlink>
      <a:folHlink>
        <a:srgbClr val="31313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F3A6E42A-17A4-CA4B-A32E-FB5E5F891C78}" vid="{DC4F9702-9650-A84F-B7F2-C5B6462650E6}"/>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MedMen.Corporate.PowerPointTemplate.External</Template>
  <TotalTime>7542</TotalTime>
  <Words>2180</Words>
  <Application>Microsoft Office PowerPoint</Application>
  <PresentationFormat>On-screen Show (4:3)</PresentationFormat>
  <Paragraphs>224</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Garamond</vt:lpstr>
      <vt:lpstr>Helvetica Neue Light</vt:lpstr>
      <vt:lpstr>MedMen</vt:lpstr>
      <vt:lpstr>MedMen Light</vt:lpstr>
      <vt:lpstr>Noto Sans Symbols</vt:lpstr>
      <vt:lpstr>MedMen External PPT Template</vt:lpstr>
      <vt:lpstr>PowerPoint Presentation</vt:lpstr>
      <vt:lpstr>Who We Are</vt:lpstr>
      <vt:lpstr>Why North Hempstead and  the Manhasset Neighborhood?</vt:lpstr>
      <vt:lpstr>Security </vt:lpstr>
      <vt:lpstr>Customer Flow and Management</vt:lpstr>
      <vt:lpstr>Pharmacists</vt:lpstr>
      <vt:lpstr>Compliance</vt:lpstr>
      <vt:lpstr>Retail Operations</vt:lpstr>
      <vt:lpstr>Community Engagement</vt:lpstr>
      <vt:lpstr>Interior Renderings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Marianne Quan</dc:creator>
  <cp:lastModifiedBy>Richard Bentley</cp:lastModifiedBy>
  <cp:revision>290</cp:revision>
  <cp:lastPrinted>2018-09-27T00:34:45Z</cp:lastPrinted>
  <dcterms:created xsi:type="dcterms:W3CDTF">2017-02-28T20:18:10Z</dcterms:created>
  <dcterms:modified xsi:type="dcterms:W3CDTF">2018-10-10T20:07:56Z</dcterms:modified>
</cp:coreProperties>
</file>